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6" r:id="rId2"/>
    <p:sldId id="276" r:id="rId3"/>
    <p:sldId id="257" r:id="rId4"/>
    <p:sldId id="260" r:id="rId5"/>
    <p:sldId id="261" r:id="rId6"/>
    <p:sldId id="262" r:id="rId7"/>
    <p:sldId id="266" r:id="rId8"/>
    <p:sldId id="273" r:id="rId9"/>
    <p:sldId id="277" r:id="rId10"/>
    <p:sldId id="280" r:id="rId11"/>
    <p:sldId id="278" r:id="rId12"/>
    <p:sldId id="281" r:id="rId13"/>
    <p:sldId id="267" r:id="rId14"/>
    <p:sldId id="268" r:id="rId15"/>
    <p:sldId id="269" r:id="rId16"/>
    <p:sldId id="271" r:id="rId17"/>
    <p:sldId id="272" r:id="rId18"/>
    <p:sldId id="270" r:id="rId19"/>
    <p:sldId id="275" r:id="rId20"/>
    <p:sldId id="274" r:id="rId21"/>
    <p:sldId id="263" r:id="rId22"/>
    <p:sldId id="258" r:id="rId23"/>
    <p:sldId id="25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877" autoAdjust="0"/>
  </p:normalViewPr>
  <p:slideViewPr>
    <p:cSldViewPr snapToGrid="0" snapToObjects="1">
      <p:cViewPr varScale="1">
        <p:scale>
          <a:sx n="74" d="100"/>
          <a:sy n="74" d="100"/>
        </p:scale>
        <p:origin x="-20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1FEC6-EF9F-6D4C-B790-CF08EF3D0C39}" type="datetimeFigureOut">
              <a:rPr lang="en-US" smtClean="0"/>
              <a:t>3/29/16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38BAF2-CF0A-FF43-8FFD-9DF6B072AC18}" type="slidenum">
              <a:rPr lang="en-US" smtClean="0"/>
              <a:t>‹#›</a:t>
            </a:fld>
            <a:endParaRPr lang="en-US"/>
          </a:p>
        </p:txBody>
      </p:sp>
    </p:spTree>
    <p:extLst>
      <p:ext uri="{BB962C8B-B14F-4D97-AF65-F5344CB8AC3E}">
        <p14:creationId xmlns:p14="http://schemas.microsoft.com/office/powerpoint/2010/main" val="996821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Introduce</a:t>
            </a:r>
            <a:r>
              <a:rPr lang="en-US" baseline="0" dirty="0" smtClean="0"/>
              <a:t> self</a:t>
            </a:r>
          </a:p>
          <a:p>
            <a:pPr marL="171450" indent="-171450">
              <a:buFont typeface="Arial"/>
              <a:buChar char="•"/>
            </a:pPr>
            <a:r>
              <a:rPr lang="en-US" sz="1200" kern="1200" dirty="0" smtClean="0">
                <a:solidFill>
                  <a:schemeClr val="tx1"/>
                </a:solidFill>
                <a:effectLst/>
                <a:latin typeface="+mn-lt"/>
                <a:ea typeface="+mn-ea"/>
                <a:cs typeface="+mn-cs"/>
              </a:rPr>
              <a:t>Tell a story - met with a CTO, who said what he looks for are people who have the ambition to make things. Rather than hire programmers, he had built his team from people who had demonstrated that spark, not just on the job, but in their lives. </a:t>
            </a:r>
          </a:p>
          <a:p>
            <a:pPr marL="171450" indent="-171450">
              <a:buFont typeface="Arial"/>
              <a:buChar char="•"/>
            </a:pPr>
            <a:r>
              <a:rPr lang="en-US" sz="1200" kern="1200" dirty="0" smtClean="0">
                <a:solidFill>
                  <a:schemeClr val="tx1"/>
                </a:solidFill>
                <a:effectLst/>
                <a:latin typeface="+mn-lt"/>
                <a:ea typeface="+mn-ea"/>
                <a:cs typeface="+mn-cs"/>
              </a:rPr>
              <a:t>That team built a web app so compelling that it eclipsed the popularity of the company’s actual product, a loan offering. </a:t>
            </a:r>
          </a:p>
          <a:p>
            <a:pPr marL="171450" indent="-171450">
              <a:buFont typeface="Arial"/>
              <a:buChar char="•"/>
            </a:pPr>
            <a:r>
              <a:rPr lang="en-US" sz="1200" kern="1200" dirty="0" smtClean="0">
                <a:solidFill>
                  <a:schemeClr val="tx1"/>
                </a:solidFill>
                <a:effectLst/>
                <a:latin typeface="+mn-lt"/>
                <a:ea typeface="+mn-ea"/>
                <a:cs typeface="+mn-cs"/>
              </a:rPr>
              <a:t>Everyone here, we ALL have that spark, and now we have the tools to do the building. We just need to imagine what to do with these new skills, and find in ourselves the ambition to bring them to life.</a:t>
            </a:r>
          </a:p>
          <a:p>
            <a:pPr marL="171450" indent="-171450">
              <a:buFont typeface="Arial"/>
              <a:buChar char="•"/>
            </a:pPr>
            <a:r>
              <a:rPr lang="en-US" sz="1200" kern="1200" baseline="0" dirty="0" smtClean="0">
                <a:solidFill>
                  <a:schemeClr val="tx1"/>
                </a:solidFill>
                <a:effectLst/>
                <a:latin typeface="+mn-lt"/>
                <a:ea typeface="+mn-ea"/>
                <a:cs typeface="+mn-cs"/>
              </a:rPr>
              <a:t>I really love what’s often referred to the maker movement, so when I was lucky enough to get a Raspberry Pi 3 for my birthday, I was super excited. </a:t>
            </a:r>
          </a:p>
          <a:p>
            <a:pPr marL="171450" indent="-171450">
              <a:buFont typeface="Arial"/>
              <a:buChar char="•"/>
            </a:pPr>
            <a:r>
              <a:rPr lang="en-US" sz="1200" kern="1200" baseline="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ut I had no idea what to do with it. </a:t>
            </a:r>
          </a:p>
          <a:p>
            <a:pPr marL="171450" indent="-171450">
              <a:buFont typeface="Arial"/>
              <a:buChar char="•"/>
            </a:pPr>
            <a:r>
              <a:rPr lang="en-US" sz="1200" kern="1200" dirty="0" smtClean="0">
                <a:solidFill>
                  <a:schemeClr val="tx1"/>
                </a:solidFill>
                <a:effectLst/>
                <a:latin typeface="+mn-lt"/>
                <a:ea typeface="+mn-ea"/>
                <a:cs typeface="+mn-cs"/>
              </a:rPr>
              <a:t>As a matter of fact, the possibilities were endless and this was overwhelming. </a:t>
            </a:r>
          </a:p>
          <a:p>
            <a:pPr marL="171450" indent="-171450">
              <a:buFont typeface="Arial"/>
              <a:buChar char="•"/>
            </a:pPr>
            <a:r>
              <a:rPr lang="en-US" sz="1200" kern="1200" dirty="0" smtClean="0">
                <a:solidFill>
                  <a:schemeClr val="tx1"/>
                </a:solidFill>
                <a:effectLst/>
                <a:latin typeface="+mn-lt"/>
                <a:ea typeface="+mn-ea"/>
                <a:cs typeface="+mn-cs"/>
              </a:rPr>
              <a:t>So I asked myself, what would Adam Savage do?</a:t>
            </a:r>
          </a:p>
          <a:p>
            <a:pPr marL="171450" indent="-171450">
              <a:buFont typeface="Arial"/>
              <a:buChar char="•"/>
            </a:pPr>
            <a:r>
              <a:rPr lang="en-US" sz="1200" kern="1200" dirty="0" smtClean="0">
                <a:solidFill>
                  <a:schemeClr val="tx1"/>
                </a:solidFill>
                <a:effectLst/>
                <a:latin typeface="+mn-lt"/>
                <a:ea typeface="+mn-ea"/>
                <a:cs typeface="+mn-cs"/>
              </a:rPr>
              <a:t>Well, Adam Savage would clearly do something more awesome than I would. But you know what he wouldn’t do? He wouldn’t do nothing. </a:t>
            </a:r>
          </a:p>
          <a:p>
            <a:pPr marL="171450" indent="-171450">
              <a:buFont typeface="Arial"/>
              <a:buChar char="•"/>
            </a:pPr>
            <a:r>
              <a:rPr lang="en-US" sz="1200" kern="1200" dirty="0" smtClean="0">
                <a:solidFill>
                  <a:schemeClr val="tx1"/>
                </a:solidFill>
                <a:effectLst/>
                <a:latin typeface="+mn-lt"/>
                <a:ea typeface="+mn-ea"/>
                <a:cs typeface="+mn-cs"/>
              </a:rPr>
              <a:t>So today I’m going to share with you the basics of how to get started with a raspberry pi, and some of the great things that we could make.</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1</a:t>
            </a:fld>
            <a:endParaRPr lang="en-US"/>
          </a:p>
        </p:txBody>
      </p:sp>
    </p:spTree>
    <p:extLst>
      <p:ext uri="{BB962C8B-B14F-4D97-AF65-F5344CB8AC3E}">
        <p14:creationId xmlns:p14="http://schemas.microsoft.com/office/powerpoint/2010/main" val="1154791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it’s like to access it via SSH,</a:t>
            </a:r>
            <a:r>
              <a:rPr lang="en-US" baseline="0" dirty="0" smtClean="0"/>
              <a:t> aka Secure Shell. This lets you access the files and edit them, or even run programs. Here I’m running Node</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10</a:t>
            </a:fld>
            <a:endParaRPr lang="en-US"/>
          </a:p>
        </p:txBody>
      </p:sp>
    </p:spTree>
    <p:extLst>
      <p:ext uri="{BB962C8B-B14F-4D97-AF65-F5344CB8AC3E}">
        <p14:creationId xmlns:p14="http://schemas.microsoft.com/office/powerpoint/2010/main" val="261506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set up a VNC,</a:t>
            </a:r>
            <a:r>
              <a:rPr lang="en-US" baseline="0" dirty="0" smtClean="0"/>
              <a:t> virtual network computing, which lets you interact with the graphic user interface. This screenshot is from my mac. There are no wires connecting it to the raspberry pi!</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11</a:t>
            </a:fld>
            <a:endParaRPr lang="en-US"/>
          </a:p>
        </p:txBody>
      </p:sp>
    </p:spTree>
    <p:extLst>
      <p:ext uri="{BB962C8B-B14F-4D97-AF65-F5344CB8AC3E}">
        <p14:creationId xmlns:p14="http://schemas.microsoft.com/office/powerpoint/2010/main" val="139020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set up a cool website</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12</a:t>
            </a:fld>
            <a:endParaRPr lang="en-US"/>
          </a:p>
        </p:txBody>
      </p:sp>
    </p:spTree>
    <p:extLst>
      <p:ext uri="{BB962C8B-B14F-4D97-AF65-F5344CB8AC3E}">
        <p14:creationId xmlns:p14="http://schemas.microsoft.com/office/powerpoint/2010/main" val="303067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Nerdy things</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13</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a:t>
            </a:r>
            <a:r>
              <a:rPr lang="en-US" baseline="0" dirty="0" smtClean="0"/>
              <a:t> like you live on a spaceship instead of your tiny Boston studio</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14</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make art! This rhino has moving ears and eyes that react to visitors</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15</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make your own digital picture frame. Combine that with a screen</a:t>
            </a:r>
            <a:r>
              <a:rPr lang="is-IS" baseline="0" dirty="0" smtClean="0"/>
              <a:t>…</a:t>
            </a:r>
            <a:endParaRPr lang="en-US" dirty="0" smtClean="0"/>
          </a:p>
          <a:p>
            <a:endParaRPr lang="en-US" dirty="0" smtClean="0"/>
          </a:p>
          <a:p>
            <a:r>
              <a:rPr lang="en-US" dirty="0" smtClean="0"/>
              <a:t>http://</a:t>
            </a:r>
            <a:r>
              <a:rPr lang="en-US" dirty="0" err="1" smtClean="0"/>
              <a:t>www.ebay.com</a:t>
            </a:r>
            <a:r>
              <a:rPr lang="en-US" dirty="0" smtClean="0"/>
              <a:t>/</a:t>
            </a:r>
            <a:r>
              <a:rPr lang="en-US" dirty="0" err="1" smtClean="0"/>
              <a:t>itm</a:t>
            </a:r>
            <a:r>
              <a:rPr lang="en-US" dirty="0" smtClean="0"/>
              <a:t>/11-Brass-Porthole-Glass-Window-Nautical-Maritime-Ships-Port-Hole-/251232726136?hash=item3a7ea32c78:g:XXUAAOSwLVZVpCxl</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16</a:t>
            </a:fld>
            <a:endParaRPr lang="en-US"/>
          </a:p>
        </p:txBody>
      </p:sp>
    </p:spTree>
    <p:extLst>
      <p:ext uri="{BB962C8B-B14F-4D97-AF65-F5344CB8AC3E}">
        <p14:creationId xmlns:p14="http://schemas.microsoft.com/office/powerpoint/2010/main" val="3268162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Poseidon undersea resort, </a:t>
            </a:r>
            <a:r>
              <a:rPr lang="en-US" dirty="0" err="1" smtClean="0"/>
              <a:t>fiji</a:t>
            </a:r>
            <a:endParaRPr lang="en-US" dirty="0" smtClean="0"/>
          </a:p>
          <a:p>
            <a:endParaRPr lang="en-US" dirty="0" smtClean="0"/>
          </a:p>
          <a:p>
            <a:r>
              <a:rPr lang="en-US" dirty="0" smtClean="0"/>
              <a:t>Why</a:t>
            </a:r>
            <a:r>
              <a:rPr lang="en-US" baseline="0" dirty="0" smtClean="0"/>
              <a:t> pay $1500 a night when you could have your own underwater experience, with a porthole that plays Blue Planet, or streams every underwater documentary narrated by David Attenborough?</a:t>
            </a:r>
          </a:p>
          <a:p>
            <a:endParaRPr lang="en-US" baseline="0" dirty="0" smtClean="0"/>
          </a:p>
          <a:p>
            <a:r>
              <a:rPr lang="en-US" baseline="0" dirty="0" smtClean="0"/>
              <a:t>The thing is, there’s a lot of room for creativity. </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17</a:t>
            </a:fld>
            <a:endParaRPr lang="en-US"/>
          </a:p>
        </p:txBody>
      </p:sp>
    </p:spTree>
    <p:extLst>
      <p:ext uri="{BB962C8B-B14F-4D97-AF65-F5344CB8AC3E}">
        <p14:creationId xmlns:p14="http://schemas.microsoft.com/office/powerpoint/2010/main" val="1385593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let’s bring this back down</a:t>
            </a:r>
            <a:r>
              <a:rPr lang="en-US" baseline="0" dirty="0" smtClean="0"/>
              <a:t> to planet earth</a:t>
            </a:r>
            <a:r>
              <a:rPr lang="is-IS" baseline="0" dirty="0" smtClean="0"/>
              <a:t>…</a:t>
            </a:r>
          </a:p>
          <a:p>
            <a:pPr marL="171450" indent="-171450">
              <a:buFont typeface="Arial"/>
              <a:buChar char="•"/>
            </a:pPr>
            <a:r>
              <a:rPr lang="is-IS" baseline="0" dirty="0" smtClean="0"/>
              <a:t>One of the many reasons I love the internet is that almost everything is available. You can learn by doing!</a:t>
            </a:r>
          </a:p>
          <a:p>
            <a:pPr marL="171450" indent="-171450">
              <a:buFont typeface="Arial"/>
              <a:buChar char="•"/>
            </a:pPr>
            <a:r>
              <a:rPr lang="is-IS" baseline="0" dirty="0" smtClean="0"/>
              <a:t>Every project I included has some kind of tutorial, whether an instructable or a youtube video.</a:t>
            </a:r>
          </a:p>
          <a:p>
            <a:pPr marL="171450" indent="-171450">
              <a:buFont typeface="Arial"/>
              <a:buChar char="•"/>
            </a:pPr>
            <a:r>
              <a:rPr lang="is-IS" baseline="0" dirty="0" smtClean="0"/>
              <a:t>Next let’s look at an example of a project that we could tackle</a:t>
            </a:r>
          </a:p>
          <a:p>
            <a:pPr marL="171450" indent="-171450">
              <a:buFont typeface="Arial"/>
              <a:buChar char="•"/>
            </a:pPr>
            <a:endParaRPr lang="is-IS" baseline="0" dirty="0" smtClean="0"/>
          </a:p>
          <a:p>
            <a:pPr marL="171450" indent="-171450">
              <a:buFont typeface="Arial"/>
              <a:buChar char="•"/>
            </a:pPr>
            <a:endParaRPr lang="is-IS" baseline="0" dirty="0" smtClean="0"/>
          </a:p>
          <a:p>
            <a:r>
              <a:rPr lang="en-US" baseline="0" dirty="0" smtClean="0"/>
              <a:t>http://</a:t>
            </a:r>
            <a:r>
              <a:rPr lang="en-US" baseline="0" dirty="0" err="1" smtClean="0"/>
              <a:t>www.instructables.com</a:t>
            </a:r>
            <a:r>
              <a:rPr lang="en-US" baseline="0" dirty="0" smtClean="0"/>
              <a:t>/id/Raspberry-pi-gone-vintage/?ALLSTEPS</a:t>
            </a:r>
          </a:p>
          <a:p>
            <a:endParaRPr lang="en-US" baseline="0" dirty="0" smtClean="0"/>
          </a:p>
          <a:p>
            <a:r>
              <a:rPr lang="en-US" dirty="0" smtClean="0"/>
              <a:t>http://</a:t>
            </a:r>
            <a:r>
              <a:rPr lang="en-US" dirty="0" err="1" smtClean="0"/>
              <a:t>www.ebay.com</a:t>
            </a:r>
            <a:r>
              <a:rPr lang="en-US" dirty="0" smtClean="0"/>
              <a:t>/</a:t>
            </a:r>
            <a:r>
              <a:rPr lang="en-US" dirty="0" err="1" smtClean="0"/>
              <a:t>itm</a:t>
            </a:r>
            <a:r>
              <a:rPr lang="en-US" dirty="0" smtClean="0"/>
              <a:t>/ANTIQUE-1930s-ATWATER-KENT-TUBE-RADIO-MODEL-92-GOTHIC-DEPRESSION-ERA-CATHEDRAL-/381583199162?hash=item58d8218bba:g:W2oAAOSwI3RW-TlZ</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18</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a:t>
            </a:r>
            <a:r>
              <a:rPr lang="en-US" baseline="0" dirty="0" smtClean="0"/>
              <a:t> looked up some of the best starting projects for a Raspberry Pi. </a:t>
            </a:r>
          </a:p>
          <a:p>
            <a:pPr marL="171450" indent="-171450">
              <a:buFont typeface="Arial"/>
              <a:buChar char="•"/>
            </a:pPr>
            <a:r>
              <a:rPr lang="en-US" baseline="0" dirty="0" smtClean="0"/>
              <a:t>(show page for game emulator)</a:t>
            </a:r>
          </a:p>
          <a:p>
            <a:pPr marL="171450" indent="-171450">
              <a:buFont typeface="Arial"/>
              <a:buChar char="•"/>
            </a:pPr>
            <a:r>
              <a:rPr lang="en-US" baseline="0" dirty="0" smtClean="0"/>
              <a:t>Hands down, the coolest part about having done GA and reading documentation about Raspberry Pi projects is, IT ALL MAKES SENSE. Downloading from </a:t>
            </a:r>
            <a:r>
              <a:rPr lang="en-US" baseline="0" dirty="0" err="1" smtClean="0"/>
              <a:t>github</a:t>
            </a:r>
            <a:r>
              <a:rPr lang="en-US" baseline="0" dirty="0" smtClean="0"/>
              <a:t>, running things from the console? That’s not scary anymore. And when I download these things, I might have half a clue what the code says. And someday, I can write my own from scratch</a:t>
            </a:r>
          </a:p>
          <a:p>
            <a:endParaRPr lang="en-US" dirty="0" smtClean="0"/>
          </a:p>
          <a:p>
            <a:r>
              <a:rPr lang="en-US" dirty="0" smtClean="0"/>
              <a:t>http://</a:t>
            </a:r>
            <a:r>
              <a:rPr lang="en-US" dirty="0" err="1" smtClean="0"/>
              <a:t>www.stuff.tv</a:t>
            </a:r>
            <a:r>
              <a:rPr lang="en-US" dirty="0" smtClean="0"/>
              <a:t>/features/3-best-starter-projects-your-raspberry-pi-3</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19</a:t>
            </a:fld>
            <a:endParaRPr lang="en-US"/>
          </a:p>
        </p:txBody>
      </p:sp>
    </p:spTree>
    <p:extLst>
      <p:ext uri="{BB962C8B-B14F-4D97-AF65-F5344CB8AC3E}">
        <p14:creationId xmlns:p14="http://schemas.microsoft.com/office/powerpoint/2010/main" val="421091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I’d like to begin with this inspirational quote. </a:t>
            </a:r>
          </a:p>
          <a:p>
            <a:pPr marL="171450" indent="-171450">
              <a:buFont typeface="Arial"/>
              <a:buChar char="•"/>
            </a:pPr>
            <a:r>
              <a:rPr lang="en-US" dirty="0" smtClean="0"/>
              <a:t>My husband is</a:t>
            </a:r>
            <a:r>
              <a:rPr lang="en-US" baseline="0" dirty="0" smtClean="0"/>
              <a:t> a true nerd. He can’t code, but that doesn’t stop him. </a:t>
            </a:r>
          </a:p>
          <a:p>
            <a:pPr marL="171450" indent="-171450">
              <a:buFont typeface="Arial"/>
              <a:buChar char="•"/>
            </a:pPr>
            <a:r>
              <a:rPr lang="en-US" baseline="0" dirty="0" smtClean="0"/>
              <a:t>He’s the one who bought this raspberry pi, and without knowing anything at all, set up a server and a website.</a:t>
            </a:r>
          </a:p>
          <a:p>
            <a:pPr marL="171450" indent="-171450">
              <a:buFont typeface="Arial"/>
              <a:buChar char="•"/>
            </a:pPr>
            <a:r>
              <a:rPr lang="en-US" baseline="0" dirty="0" smtClean="0"/>
              <a:t>So obviously since we are gods of the internet, we should be able to do some pretty cool things.</a:t>
            </a:r>
          </a:p>
        </p:txBody>
      </p:sp>
      <p:sp>
        <p:nvSpPr>
          <p:cNvPr id="4" name="Slide Number Placeholder 3"/>
          <p:cNvSpPr>
            <a:spLocks noGrp="1"/>
          </p:cNvSpPr>
          <p:nvPr>
            <p:ph type="sldNum" sz="quarter" idx="10"/>
          </p:nvPr>
        </p:nvSpPr>
        <p:spPr/>
        <p:txBody>
          <a:bodyPr/>
          <a:lstStyle/>
          <a:p>
            <a:fld id="{9238BAF2-CF0A-FF43-8FFD-9DF6B072AC18}" type="slidenum">
              <a:rPr lang="en-US" smtClean="0"/>
              <a:t>2</a:t>
            </a:fld>
            <a:endParaRPr lang="en-US"/>
          </a:p>
        </p:txBody>
      </p:sp>
    </p:spTree>
    <p:extLst>
      <p:ext uri="{BB962C8B-B14F-4D97-AF65-F5344CB8AC3E}">
        <p14:creationId xmlns:p14="http://schemas.microsoft.com/office/powerpoint/2010/main" val="219001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what would Adam Savage do?</a:t>
            </a:r>
            <a:r>
              <a:rPr lang="en-US" sz="1200" kern="1200" baseline="0" dirty="0" smtClean="0">
                <a:solidFill>
                  <a:schemeClr val="tx1"/>
                </a:solidFill>
                <a:effectLst/>
                <a:latin typeface="+mn-lt"/>
                <a:ea typeface="+mn-ea"/>
                <a:cs typeface="+mn-cs"/>
              </a:rPr>
              <a:t> When </a:t>
            </a:r>
            <a:r>
              <a:rPr lang="en-US" sz="1200" kern="1200" dirty="0" smtClean="0">
                <a:solidFill>
                  <a:schemeClr val="tx1"/>
                </a:solidFill>
                <a:effectLst/>
                <a:latin typeface="+mn-lt"/>
                <a:ea typeface="+mn-ea"/>
                <a:cs typeface="+mn-cs"/>
              </a:rPr>
              <a:t>I </a:t>
            </a:r>
            <a:r>
              <a:rPr lang="en-US" sz="1200" kern="1200" dirty="0" err="1" smtClean="0">
                <a:solidFill>
                  <a:schemeClr val="tx1"/>
                </a:solidFill>
                <a:effectLst/>
                <a:latin typeface="+mn-lt"/>
                <a:ea typeface="+mn-ea"/>
                <a:cs typeface="+mn-cs"/>
              </a:rPr>
              <a:t>googled</a:t>
            </a:r>
            <a:r>
              <a:rPr lang="en-US" sz="1200" kern="1200" dirty="0" smtClean="0">
                <a:solidFill>
                  <a:schemeClr val="tx1"/>
                </a:solidFill>
                <a:effectLst/>
                <a:latin typeface="+mn-lt"/>
                <a:ea typeface="+mn-ea"/>
                <a:cs typeface="+mn-cs"/>
              </a:rPr>
              <a:t> Adam Savage Raspberry Pi, one of the things that came up was a talk that Adam gave at a makers fair, called Ground Rules for Success. And the two that really resonated with me were these:</a:t>
            </a:r>
          </a:p>
          <a:p>
            <a:pPr marL="628650" lvl="1" indent="-171450">
              <a:buFont typeface="Arial"/>
              <a:buChar char="•"/>
            </a:pPr>
            <a:r>
              <a:rPr lang="en-US" sz="1200" kern="1200" dirty="0" smtClean="0">
                <a:solidFill>
                  <a:schemeClr val="tx1"/>
                </a:solidFill>
                <a:effectLst/>
                <a:latin typeface="+mn-lt"/>
                <a:ea typeface="+mn-ea"/>
                <a:cs typeface="+mn-cs"/>
              </a:rPr>
              <a:t>“Get good at something. Really good. Get good at as many things as you can. Being good at one thing makes it easier to get good at other things.”</a:t>
            </a:r>
          </a:p>
          <a:p>
            <a:pPr marL="628650" lvl="1" indent="-171450">
              <a:buFont typeface="Arial"/>
              <a:buChar char="•"/>
            </a:pPr>
            <a:r>
              <a:rPr lang="en-US" sz="1200" kern="1200" dirty="0" smtClean="0">
                <a:solidFill>
                  <a:schemeClr val="tx1"/>
                </a:solidFill>
                <a:effectLst/>
                <a:latin typeface="+mn-lt"/>
                <a:ea typeface="+mn-ea"/>
                <a:cs typeface="+mn-cs"/>
              </a:rPr>
              <a:t>Set goals </a:t>
            </a:r>
          </a:p>
          <a:p>
            <a:pPr marL="628650" lvl="1" indent="-171450">
              <a:buFont typeface="Arial"/>
              <a:buChar char="•"/>
            </a:pPr>
            <a:r>
              <a:rPr lang="en-US" sz="1200" kern="1200" dirty="0" smtClean="0">
                <a:solidFill>
                  <a:schemeClr val="tx1"/>
                </a:solidFill>
                <a:effectLst/>
                <a:latin typeface="+mn-lt"/>
                <a:ea typeface="+mn-ea"/>
                <a:cs typeface="+mn-cs"/>
              </a:rPr>
              <a:t>Projects = practice</a:t>
            </a:r>
          </a:p>
          <a:p>
            <a:pPr marL="628650" lvl="1" indent="-171450">
              <a:buFont typeface="Arial"/>
              <a:buChar char="•"/>
            </a:pPr>
            <a:r>
              <a:rPr lang="en-US" sz="1200" kern="1200" dirty="0" smtClean="0">
                <a:solidFill>
                  <a:schemeClr val="tx1"/>
                </a:solidFill>
                <a:effectLst/>
                <a:latin typeface="+mn-lt"/>
                <a:ea typeface="+mn-ea"/>
                <a:cs typeface="+mn-cs"/>
              </a:rPr>
              <a:t>Accept failure as part of the process</a:t>
            </a:r>
          </a:p>
          <a:p>
            <a:pPr marL="628650" lvl="1" indent="-171450">
              <a:buFont typeface="Arial"/>
              <a:buChar char="•"/>
            </a:pPr>
            <a:r>
              <a:rPr lang="en-US" sz="1200" kern="1200" dirty="0" smtClean="0">
                <a:solidFill>
                  <a:schemeClr val="tx1"/>
                </a:solidFill>
                <a:effectLst/>
                <a:latin typeface="+mn-lt"/>
                <a:ea typeface="+mn-ea"/>
                <a:cs typeface="+mn-cs"/>
              </a:rPr>
              <a:t>Work your ass off. It is more important to be a hard worker than it is to be smart. The world is full of geniuses who didn’t do anything, who didn’t achieve anything with their work. The world is packed with idiots who have millions of dollars in the bank because they worked really hard. Work like your life depends on it, because it does.</a:t>
            </a:r>
          </a:p>
          <a:p>
            <a:pPr marL="171450" indent="-171450">
              <a:buFont typeface="Arial"/>
              <a:buChar char="•"/>
            </a:pPr>
            <a:r>
              <a:rPr lang="en-US" sz="1200" kern="1200" dirty="0" smtClean="0">
                <a:solidFill>
                  <a:schemeClr val="tx1"/>
                </a:solidFill>
                <a:effectLst/>
                <a:latin typeface="+mn-lt"/>
                <a:ea typeface="+mn-ea"/>
                <a:cs typeface="+mn-cs"/>
              </a:rPr>
              <a:t>Like</a:t>
            </a:r>
            <a:r>
              <a:rPr lang="en-US" sz="1200" kern="1200" baseline="0" dirty="0" smtClean="0">
                <a:solidFill>
                  <a:schemeClr val="tx1"/>
                </a:solidFill>
                <a:effectLst/>
                <a:latin typeface="+mn-lt"/>
                <a:ea typeface="+mn-ea"/>
                <a:cs typeface="+mn-cs"/>
              </a:rPr>
              <a:t> I said before, the coolest thing to me about a Raspberry Pi is that we’re past the first learning curve. We know what a development environment is, how to use things from </a:t>
            </a:r>
            <a:r>
              <a:rPr lang="en-US" sz="1200" kern="1200" baseline="0" dirty="0" err="1" smtClean="0">
                <a:solidFill>
                  <a:schemeClr val="tx1"/>
                </a:solidFill>
                <a:effectLst/>
                <a:latin typeface="+mn-lt"/>
                <a:ea typeface="+mn-ea"/>
                <a:cs typeface="+mn-cs"/>
              </a:rPr>
              <a:t>Github</a:t>
            </a:r>
            <a:r>
              <a:rPr lang="en-US" sz="1200" kern="1200" baseline="0" dirty="0" smtClean="0">
                <a:solidFill>
                  <a:schemeClr val="tx1"/>
                </a:solidFill>
                <a:effectLst/>
                <a:latin typeface="+mn-lt"/>
                <a:ea typeface="+mn-ea"/>
                <a:cs typeface="+mn-cs"/>
              </a:rPr>
              <a:t>, and with this computer, you don’t have to be afraid of breaking things. At all.</a:t>
            </a:r>
          </a:p>
          <a:p>
            <a:pPr marL="171450" indent="-171450">
              <a:buFont typeface="Arial"/>
              <a:buChar char="•"/>
            </a:pPr>
            <a:r>
              <a:rPr lang="en-US" sz="1200" kern="1200" baseline="0" dirty="0" smtClean="0">
                <a:solidFill>
                  <a:schemeClr val="tx1"/>
                </a:solidFill>
                <a:effectLst/>
                <a:latin typeface="+mn-lt"/>
                <a:ea typeface="+mn-ea"/>
                <a:cs typeface="+mn-cs"/>
              </a:rPr>
              <a:t>I don’t know much, but I think I know enough to follow these guides and make some things happen.</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Before you gave up your life to GA, what kind of projects were you working on? Now that we have this new skill set, what can you imagine?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21</a:t>
            </a:fld>
            <a:endParaRPr lang="en-US"/>
          </a:p>
        </p:txBody>
      </p:sp>
    </p:spTree>
    <p:extLst>
      <p:ext uri="{BB962C8B-B14F-4D97-AF65-F5344CB8AC3E}">
        <p14:creationId xmlns:p14="http://schemas.microsoft.com/office/powerpoint/2010/main" val="3271500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Ask: What kind of projects do you have lying around? (miniatures, blank canvasses, half-refinished hardwood tray, ideas for a small business, </a:t>
            </a:r>
            <a:r>
              <a:rPr lang="en-US" baseline="0" dirty="0" err="1" smtClean="0"/>
              <a:t>etc</a:t>
            </a:r>
            <a:r>
              <a:rPr lang="en-US" baseline="0" dirty="0" smtClean="0"/>
              <a: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 I want to be one of those people who makes cool things, but I often fall short.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So, while we’re going to talk about what a raspberry pi is, we’re also going to talk about the dream of what it could become, and what it would take to get there.</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3</a:t>
            </a:fld>
            <a:endParaRPr lang="en-US"/>
          </a:p>
        </p:txBody>
      </p:sp>
    </p:spTree>
    <p:extLst>
      <p:ext uri="{BB962C8B-B14F-4D97-AF65-F5344CB8AC3E}">
        <p14:creationId xmlns:p14="http://schemas.microsoft.com/office/powerpoint/2010/main" val="364169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a:t>
            </a:r>
            <a:r>
              <a:rPr lang="en-US" baseline="0" dirty="0" smtClean="0"/>
              <a:t> raspberry pi is a credit-card sized computer.</a:t>
            </a:r>
          </a:p>
          <a:p>
            <a:pPr marL="171450" indent="-171450">
              <a:buFont typeface="Arial"/>
              <a:buChar char="•"/>
            </a:pPr>
            <a:r>
              <a:rPr lang="en-US" baseline="0" dirty="0" smtClean="0"/>
              <a:t>FEATURES The Raspberry Pi 3 debuted in February, and features </a:t>
            </a:r>
            <a:r>
              <a:rPr lang="en-US" baseline="0" dirty="0" err="1" smtClean="0"/>
              <a:t>wifi</a:t>
            </a:r>
            <a:r>
              <a:rPr lang="en-US" baseline="0" dirty="0" smtClean="0"/>
              <a:t> and </a:t>
            </a:r>
            <a:r>
              <a:rPr lang="en-US" baseline="0" dirty="0" err="1" smtClean="0"/>
              <a:t>bluetooth</a:t>
            </a:r>
            <a:r>
              <a:rPr lang="en-US" baseline="0" dirty="0" smtClean="0"/>
              <a:t>, with ports for an SD card, </a:t>
            </a:r>
            <a:r>
              <a:rPr lang="en-US" baseline="0" dirty="0" err="1" smtClean="0"/>
              <a:t>usb</a:t>
            </a:r>
            <a:r>
              <a:rPr lang="en-US" baseline="0" dirty="0" smtClean="0"/>
              <a:t>, camera, </a:t>
            </a:r>
            <a:r>
              <a:rPr lang="en-US" baseline="0" dirty="0" err="1" smtClean="0"/>
              <a:t>mic</a:t>
            </a:r>
            <a:r>
              <a:rPr lang="en-US" baseline="0" dirty="0" smtClean="0"/>
              <a:t>, audio, and </a:t>
            </a:r>
            <a:r>
              <a:rPr lang="en-US" baseline="0" dirty="0" err="1" smtClean="0"/>
              <a:t>hdmi</a:t>
            </a:r>
            <a:endParaRPr lang="en-US" baseline="0" dirty="0" smtClean="0"/>
          </a:p>
          <a:p>
            <a:pPr marL="171450" indent="-171450">
              <a:buFont typeface="Arial"/>
              <a:buChar char="•"/>
            </a:pPr>
            <a:r>
              <a:rPr lang="en-US" baseline="0" dirty="0" smtClean="0"/>
              <a:t>COST The latest model retails for about $40 for one, and significantly lower cost if you purchase them in bulk. </a:t>
            </a:r>
          </a:p>
          <a:p>
            <a:pPr marL="171450" indent="-171450">
              <a:buFont typeface="Arial"/>
              <a:buChar char="•"/>
            </a:pPr>
            <a:r>
              <a:rPr lang="en-US" baseline="0" dirty="0" smtClean="0"/>
              <a:t>EVEN LESS </a:t>
            </a:r>
            <a:r>
              <a:rPr lang="en-US" baseline="0" dirty="0" err="1" smtClean="0"/>
              <a:t>COSTThe</a:t>
            </a:r>
            <a:r>
              <a:rPr lang="en-US" baseline="0" dirty="0" smtClean="0"/>
              <a:t> Raspberry Zero, a slimmed down version of the first model, runs about $5 if you can get your hands on one. Most retailers have been out of stock</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COMPUTERS ARE EVERYWHERE So, we carry computers with us everywhere now. Cell phones, laptops, game consoles, even fridges can have a computer in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SO WHAT’S THE VALUE OF A RASPBERRY PI? Aside from building your own stuff, which is unbelievably cool, this allows for experimentation on a level that you wouldn’t do to your phone or laptop. If you brick it, you simply reimage the micro SD card using another computer, and you’re good to go.  It was for this reason that the creators were inspired to build this product, as an educational tool in an age where parents would never unleash their child upon changing things about the home PC’s OS.</a:t>
            </a:r>
            <a:endParaRPr lang="en-US" baseline="0" dirty="0" smtClean="0"/>
          </a:p>
          <a:p>
            <a:pPr marL="171450" indent="-171450">
              <a:buFont typeface="Arial"/>
              <a:buChar char="•"/>
            </a:pPr>
            <a:endParaRPr lang="en-US" baseline="0" dirty="0" smtClean="0"/>
          </a:p>
          <a:p>
            <a:pPr marL="0" indent="0">
              <a:buFont typeface="Arial"/>
              <a:buNone/>
            </a:pPr>
            <a:r>
              <a:rPr lang="en-US" baseline="0" dirty="0" smtClean="0"/>
              <a:t>SOURCES</a:t>
            </a:r>
          </a:p>
          <a:p>
            <a:pPr marL="171450" indent="-171450">
              <a:buFont typeface="Arial"/>
              <a:buChar char="•"/>
            </a:pPr>
            <a:r>
              <a:rPr lang="en-US" baseline="0" dirty="0" smtClean="0"/>
              <a:t>https://</a:t>
            </a:r>
            <a:r>
              <a:rPr lang="en-US" baseline="0" dirty="0" err="1" smtClean="0"/>
              <a:t>www.raspberrypi.org</a:t>
            </a:r>
            <a:r>
              <a:rPr lang="en-US" baseline="0" dirty="0" smtClean="0"/>
              <a:t>/help/what-is-a-raspberry-pi/</a:t>
            </a:r>
          </a:p>
          <a:p>
            <a:pPr marL="171450" indent="-171450">
              <a:buFont typeface="Arial"/>
              <a:buChar char="•"/>
            </a:pPr>
            <a:r>
              <a:rPr lang="en-US" baseline="0" dirty="0" smtClean="0"/>
              <a:t>http://</a:t>
            </a:r>
            <a:r>
              <a:rPr lang="en-US" baseline="0" dirty="0" err="1" smtClean="0"/>
              <a:t>hackaday.com</a:t>
            </a:r>
            <a:r>
              <a:rPr lang="en-US" baseline="0" dirty="0" smtClean="0"/>
              <a:t>/2016/02/28/introducing-the-raspberry-pi-3/</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4</a:t>
            </a:fld>
            <a:endParaRPr lang="en-US"/>
          </a:p>
        </p:txBody>
      </p:sp>
    </p:spTree>
    <p:extLst>
      <p:ext uri="{BB962C8B-B14F-4D97-AF65-F5344CB8AC3E}">
        <p14:creationId xmlns:p14="http://schemas.microsoft.com/office/powerpoint/2010/main" val="288306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When I say it’s a computer, I mean it in the sense that your laptop is a computer.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After about an hour or two of setup time, you can be watching </a:t>
            </a:r>
            <a:r>
              <a:rPr lang="en-US" baseline="0" dirty="0" err="1" smtClean="0"/>
              <a:t>youtube</a:t>
            </a:r>
            <a:r>
              <a:rPr lang="en-US" baseline="0" dirty="0" smtClean="0"/>
              <a:t> videos on your TV, controlling it with a wireless mouse and keyboard.</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It can run a variety of operating systems, but the recommended setup is to use </a:t>
            </a:r>
            <a:r>
              <a:rPr lang="en-US" baseline="0" dirty="0" err="1" smtClean="0"/>
              <a:t>Raspbian</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Raspbian</a:t>
            </a:r>
            <a:r>
              <a:rPr lang="en-US" baseline="0" dirty="0" smtClean="0"/>
              <a:t> is based on Linux’s </a:t>
            </a:r>
            <a:r>
              <a:rPr lang="en-US" baseline="0" dirty="0" err="1" smtClean="0"/>
              <a:t>Debian</a:t>
            </a:r>
            <a:r>
              <a:rPr lang="en-US" baseline="0" dirty="0" smtClean="0"/>
              <a:t>. Meaning that the command line interface is VERY familiar</a:t>
            </a:r>
          </a:p>
        </p:txBody>
      </p:sp>
      <p:sp>
        <p:nvSpPr>
          <p:cNvPr id="4" name="Slide Number Placeholder 3"/>
          <p:cNvSpPr>
            <a:spLocks noGrp="1"/>
          </p:cNvSpPr>
          <p:nvPr>
            <p:ph type="sldNum" sz="quarter" idx="10"/>
          </p:nvPr>
        </p:nvSpPr>
        <p:spPr/>
        <p:txBody>
          <a:bodyPr/>
          <a:lstStyle/>
          <a:p>
            <a:fld id="{9238BAF2-CF0A-FF43-8FFD-9DF6B072AC18}" type="slidenum">
              <a:rPr lang="en-US" smtClean="0"/>
              <a:t>5</a:t>
            </a:fld>
            <a:endParaRPr lang="en-US"/>
          </a:p>
        </p:txBody>
      </p:sp>
    </p:spTree>
    <p:extLst>
      <p:ext uri="{BB962C8B-B14F-4D97-AF65-F5344CB8AC3E}">
        <p14:creationId xmlns:p14="http://schemas.microsoft.com/office/powerpoint/2010/main" val="348957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Raspberry Pi was originally build for Python – hence the “Pi” in the name. But you can install and use a variety of languages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You can see that we already have the foundation needed for programming on a Raspberry Pi</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6</a:t>
            </a:fld>
            <a:endParaRPr lang="en-US"/>
          </a:p>
        </p:txBody>
      </p:sp>
    </p:spTree>
    <p:extLst>
      <p:ext uri="{BB962C8B-B14F-4D97-AF65-F5344CB8AC3E}">
        <p14:creationId xmlns:p14="http://schemas.microsoft.com/office/powerpoint/2010/main" val="348957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ACCESSORIES When it comes to what you can do with a raspberry</a:t>
            </a:r>
            <a:r>
              <a:rPr lang="en-US" baseline="0" dirty="0" smtClean="0"/>
              <a:t> pi, there are tons of possibilities</a:t>
            </a:r>
          </a:p>
          <a:p>
            <a:pPr marL="171450" indent="-171450">
              <a:buFont typeface="Arial"/>
              <a:buChar char="•"/>
            </a:pPr>
            <a:r>
              <a:rPr lang="en-US" baseline="0" dirty="0" smtClean="0"/>
              <a:t>AND THEY’RE CHEAP Since it has its roots in education, there’s great documentation available for free, and the accessories are cheap</a:t>
            </a:r>
          </a:p>
          <a:p>
            <a:pPr marL="171450" indent="-171450">
              <a:buFont typeface="Arial"/>
              <a:buChar char="•"/>
            </a:pPr>
            <a:r>
              <a:rPr lang="en-US" baseline="0" dirty="0" smtClean="0"/>
              <a:t>For example, this kit is $35 and includes sensors for temperature, pressure, light, motion, infrared, and magnets</a:t>
            </a:r>
          </a:p>
          <a:p>
            <a:pPr marL="171450" indent="-171450">
              <a:buFont typeface="Arial"/>
              <a:buChar char="•"/>
            </a:pPr>
            <a:r>
              <a:rPr lang="en-US" dirty="0" smtClean="0"/>
              <a:t>A 3” touch screen</a:t>
            </a:r>
            <a:r>
              <a:rPr lang="en-US" baseline="0" dirty="0" smtClean="0"/>
              <a:t> is $8</a:t>
            </a:r>
          </a:p>
          <a:p>
            <a:pPr marL="171450" indent="-171450">
              <a:buFont typeface="Arial"/>
              <a:buChar char="•"/>
            </a:pPr>
            <a:r>
              <a:rPr lang="en-US" dirty="0" smtClean="0"/>
              <a:t>A keypad</a:t>
            </a:r>
            <a:r>
              <a:rPr lang="en-US" baseline="0" dirty="0" smtClean="0"/>
              <a:t> is $4</a:t>
            </a:r>
          </a:p>
          <a:p>
            <a:pPr marL="171450" indent="-171450">
              <a:buFont typeface="Arial"/>
              <a:buChar char="•"/>
            </a:pPr>
            <a:r>
              <a:rPr lang="en-US" baseline="0" dirty="0" smtClean="0"/>
              <a:t>AND THERE IS A TON OF SUPPORT Amazon recently made their voice activation and control code freely available – with a $3 </a:t>
            </a:r>
            <a:r>
              <a:rPr lang="en-US" baseline="0" dirty="0" err="1" smtClean="0"/>
              <a:t>mic</a:t>
            </a:r>
            <a:r>
              <a:rPr lang="en-US" baseline="0" dirty="0" smtClean="0"/>
              <a:t> and a download from their </a:t>
            </a:r>
            <a:r>
              <a:rPr lang="en-US" baseline="0" dirty="0" err="1" smtClean="0"/>
              <a:t>github</a:t>
            </a:r>
            <a:r>
              <a:rPr lang="en-US" baseline="0" dirty="0" smtClean="0"/>
              <a:t>, you have basically everything you need</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7</a:t>
            </a:fld>
            <a:endParaRPr lang="en-US"/>
          </a:p>
        </p:txBody>
      </p:sp>
    </p:spTree>
    <p:extLst>
      <p:ext uri="{BB962C8B-B14F-4D97-AF65-F5344CB8AC3E}">
        <p14:creationId xmlns:p14="http://schemas.microsoft.com/office/powerpoint/2010/main" val="1292233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www.raspberrypi.org</a:t>
            </a:r>
            <a:r>
              <a:rPr lang="en-US" dirty="0" smtClean="0"/>
              <a:t>/help/</a:t>
            </a:r>
            <a:r>
              <a:rPr lang="en-US" dirty="0" err="1" smtClean="0"/>
              <a:t>noobs</a:t>
            </a:r>
            <a:r>
              <a:rPr lang="en-US" dirty="0" smtClean="0"/>
              <a:t>-setup/</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8</a:t>
            </a:fld>
            <a:endParaRPr lang="en-US"/>
          </a:p>
        </p:txBody>
      </p:sp>
    </p:spTree>
    <p:extLst>
      <p:ext uri="{BB962C8B-B14F-4D97-AF65-F5344CB8AC3E}">
        <p14:creationId xmlns:p14="http://schemas.microsoft.com/office/powerpoint/2010/main" val="2126985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 Raspberry 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use this</a:t>
            </a:r>
            <a:r>
              <a:rPr lang="en-US" baseline="0" dirty="0" smtClean="0"/>
              <a:t> thing, I had to learn what SSH and VNC are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Attempt </a:t>
            </a:r>
            <a:r>
              <a:rPr lang="en-US" dirty="0" err="1" smtClean="0"/>
              <a:t>ssh</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Attempt</a:t>
            </a:r>
            <a:r>
              <a:rPr lang="en-US" baseline="0" dirty="0" smtClean="0"/>
              <a:t> VNC</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Attempt visiting birthday site</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9</a:t>
            </a:fld>
            <a:endParaRPr lang="en-US"/>
          </a:p>
        </p:txBody>
      </p:sp>
    </p:spTree>
    <p:extLst>
      <p:ext uri="{BB962C8B-B14F-4D97-AF65-F5344CB8AC3E}">
        <p14:creationId xmlns:p14="http://schemas.microsoft.com/office/powerpoint/2010/main" val="21561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5859A-B6D2-7A47-B4A5-D56C758023F7}"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AC51CF-6FB1-A647-AC97-34AFC951F6FE}" type="datetimeFigureOut">
              <a:rPr lang="en-US" smtClean="0"/>
              <a:t>3/29/16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AC51CF-6FB1-A647-AC97-34AFC951F6FE}" type="datetimeFigureOut">
              <a:rPr lang="en-US" smtClean="0"/>
              <a:t>3/29/16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AC51CF-6FB1-A647-AC97-34AFC951F6FE}" type="datetimeFigureOut">
              <a:rPr lang="en-US" smtClean="0"/>
              <a:t>3/29/16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D05859A-B6D2-7A47-B4A5-D56C75802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96AC51CF-6FB1-A647-AC97-34AFC951F6FE}" type="datetimeFigureOut">
              <a:rPr lang="en-US" smtClean="0"/>
              <a:t>3/29/16</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D05859A-B6D2-7A47-B4A5-D56C758023F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michaelteeuw.nl/tagged/magicmirror"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tuff.tv/features/3-best-starter-projects-your-raspberry-pi-3/retro-arcade-machin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29SopXQfc_s" TargetMode="External"/><Relationship Id="rId4" Type="http://schemas.openxmlformats.org/officeDocument/2006/relationships/hyperlink" Target="https://github.com/amzn/alexa-avs-raspberry-pi" TargetMode="External"/><Relationship Id="rId5" Type="http://schemas.openxmlformats.org/officeDocument/2006/relationships/hyperlink" Target="https://github.com/raspberrypilearning" TargetMode="External"/><Relationship Id="rId6" Type="http://schemas.openxmlformats.org/officeDocument/2006/relationships/hyperlink" Target="https://www.raspberrypi.org/help/quick-start-guide/" TargetMode="External"/><Relationship Id="rId1" Type="http://schemas.openxmlformats.org/officeDocument/2006/relationships/slideLayout" Target="../slideLayouts/slideLayout2.xml"/><Relationship Id="rId2" Type="http://schemas.openxmlformats.org/officeDocument/2006/relationships/hyperlink" Target="http://hackoldham.com/2014/07/adam-savage-ground-rules-for-succes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www.raspberrypi.org/documentation/remote-access/ssh/unix.md" TargetMode="External"/><Relationship Id="rId4" Type="http://schemas.openxmlformats.org/officeDocument/2006/relationships/hyperlink" Target="https://www.raspberrypi.org/documentation/remote-access/vnc/"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704399" y="1428939"/>
            <a:ext cx="6567641" cy="1204306"/>
          </a:xfrm>
        </p:spPr>
        <p:txBody>
          <a:bodyPr/>
          <a:lstStyle/>
          <a:p>
            <a:r>
              <a:rPr lang="en-US" cap="none" dirty="0" smtClean="0">
                <a:latin typeface="Franklin Gothic Medium"/>
                <a:cs typeface="Franklin Gothic Medium"/>
              </a:rPr>
              <a:t>Creative Potential &amp; A Raspberry Pi</a:t>
            </a:r>
            <a:endParaRPr lang="en-US" cap="none" dirty="0">
              <a:latin typeface="Franklin Gothic Medium"/>
              <a:cs typeface="Franklin Gothic Medium"/>
            </a:endParaRPr>
          </a:p>
        </p:txBody>
      </p:sp>
      <p:sp>
        <p:nvSpPr>
          <p:cNvPr id="3" name="Subtitle 2"/>
          <p:cNvSpPr>
            <a:spLocks noGrp="1"/>
          </p:cNvSpPr>
          <p:nvPr>
            <p:ph type="subTitle" idx="1"/>
          </p:nvPr>
        </p:nvSpPr>
        <p:spPr/>
        <p:txBody>
          <a:bodyPr/>
          <a:lstStyle/>
          <a:p>
            <a:r>
              <a:rPr lang="en-US" cap="none" dirty="0" smtClean="0"/>
              <a:t>Jen Weber, Web Developer – March 30</a:t>
            </a:r>
            <a:r>
              <a:rPr lang="en-US" cap="none" baseline="30000" dirty="0" smtClean="0"/>
              <a:t>th</a:t>
            </a:r>
            <a:r>
              <a:rPr lang="en-US" cap="none" dirty="0" smtClean="0"/>
              <a:t>, 2016</a:t>
            </a:r>
            <a:r>
              <a:rPr lang="en-US" dirty="0" smtClean="0"/>
              <a:t> </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4841" y="421567"/>
            <a:ext cx="1844103" cy="2316857"/>
          </a:xfrm>
          <a:prstGeom prst="rect">
            <a:avLst/>
          </a:prstGeom>
        </p:spPr>
      </p:pic>
    </p:spTree>
    <p:extLst>
      <p:ext uri="{BB962C8B-B14F-4D97-AF65-F5344CB8AC3E}">
        <p14:creationId xmlns:p14="http://schemas.microsoft.com/office/powerpoint/2010/main" val="3111131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it?</a:t>
            </a:r>
            <a:endParaRPr lang="en-US" dirty="0"/>
          </a:p>
        </p:txBody>
      </p:sp>
      <p:pic>
        <p:nvPicPr>
          <p:cNvPr id="5" name="Content Placeholder 4" descr="Screen Shot 2016-03-30 at 10.45.48 PM.pn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411029" y="1035043"/>
            <a:ext cx="8163489" cy="5348882"/>
          </a:xfrm>
        </p:spPr>
      </p:pic>
    </p:spTree>
    <p:extLst>
      <p:ext uri="{BB962C8B-B14F-4D97-AF65-F5344CB8AC3E}">
        <p14:creationId xmlns:p14="http://schemas.microsoft.com/office/powerpoint/2010/main" val="506701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it?</a:t>
            </a:r>
            <a:endParaRPr lang="en-US" dirty="0"/>
          </a:p>
        </p:txBody>
      </p:sp>
      <p:pic>
        <p:nvPicPr>
          <p:cNvPr id="4" name="Content Placeholder 3" descr="Screen Shot 2016-03-30 at 10.39.34 PM.png"/>
          <p:cNvPicPr>
            <a:picLocks noGrp="1" noChangeAspect="1"/>
          </p:cNvPicPr>
          <p:nvPr>
            <p:ph idx="1"/>
          </p:nvPr>
        </p:nvPicPr>
        <p:blipFill>
          <a:blip r:embed="rId3" cstate="screen">
            <a:extLst>
              <a:ext uri="{28A0092B-C50C-407E-A947-70E740481C1C}">
                <a14:useLocalDpi xmlns:a14="http://schemas.microsoft.com/office/drawing/2010/main"/>
              </a:ext>
            </a:extLst>
          </a:blip>
          <a:srcRect l="-19137" r="-19137"/>
          <a:stretch>
            <a:fillRect/>
          </a:stretch>
        </p:blipFill>
        <p:spPr>
          <a:xfrm>
            <a:off x="-653128" y="1100628"/>
            <a:ext cx="10450760" cy="4974397"/>
          </a:xfrm>
        </p:spPr>
      </p:pic>
    </p:spTree>
    <p:extLst>
      <p:ext uri="{BB962C8B-B14F-4D97-AF65-F5344CB8AC3E}">
        <p14:creationId xmlns:p14="http://schemas.microsoft.com/office/powerpoint/2010/main" val="78326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it?</a:t>
            </a:r>
            <a:endParaRPr lang="en-US" dirty="0"/>
          </a:p>
        </p:txBody>
      </p:sp>
      <p:pic>
        <p:nvPicPr>
          <p:cNvPr id="5" name="Content Placeholder 4" descr="Screen Shot 2016-03-30 at 10.50.47 PM.png"/>
          <p:cNvPicPr>
            <a:picLocks noGrp="1" noChangeAspect="1"/>
          </p:cNvPicPr>
          <p:nvPr>
            <p:ph idx="1"/>
          </p:nvPr>
        </p:nvPicPr>
        <p:blipFill>
          <a:blip r:embed="rId3" cstate="screen">
            <a:extLst>
              <a:ext uri="{28A0092B-C50C-407E-A947-70E740481C1C}">
                <a14:useLocalDpi xmlns:a14="http://schemas.microsoft.com/office/drawing/2010/main"/>
              </a:ext>
            </a:extLst>
          </a:blip>
          <a:srcRect t="9084" b="9084"/>
          <a:stretch>
            <a:fillRect/>
          </a:stretch>
        </p:blipFill>
        <p:spPr/>
      </p:pic>
    </p:spTree>
    <p:extLst>
      <p:ext uri="{BB962C8B-B14F-4D97-AF65-F5344CB8AC3E}">
        <p14:creationId xmlns:p14="http://schemas.microsoft.com/office/powerpoint/2010/main" val="3145241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p:pic>
      <p:sp>
        <p:nvSpPr>
          <p:cNvPr id="5" name="TextBox 4"/>
          <p:cNvSpPr txBox="1"/>
          <p:nvPr/>
        </p:nvSpPr>
        <p:spPr>
          <a:xfrm>
            <a:off x="822960" y="4680477"/>
            <a:ext cx="6420152" cy="646331"/>
          </a:xfrm>
          <a:prstGeom prst="rect">
            <a:avLst/>
          </a:prstGeom>
          <a:noFill/>
        </p:spPr>
        <p:txBody>
          <a:bodyPr wrap="square" rtlCol="0">
            <a:spAutoFit/>
          </a:bodyPr>
          <a:lstStyle/>
          <a:p>
            <a:r>
              <a:rPr lang="en-US" dirty="0" smtClean="0"/>
              <a:t>http://</a:t>
            </a:r>
            <a:r>
              <a:rPr lang="en-US" dirty="0" err="1" smtClean="0"/>
              <a:t>www.digitaltrends.com</a:t>
            </a:r>
            <a:r>
              <a:rPr lang="en-US" dirty="0" smtClean="0"/>
              <a:t>/computing/raspberry-pi-projects/</a:t>
            </a:r>
          </a:p>
          <a:p>
            <a:endParaRPr lang="en-US" dirty="0"/>
          </a:p>
        </p:txBody>
      </p:sp>
    </p:spTree>
    <p:extLst>
      <p:ext uri="{BB962C8B-B14F-4D97-AF65-F5344CB8AC3E}">
        <p14:creationId xmlns:p14="http://schemas.microsoft.com/office/powerpoint/2010/main" val="745277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6" name="Content Placeholder 5"/>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r="-476"/>
          <a:stretch/>
        </p:blipFill>
        <p:spPr>
          <a:xfrm>
            <a:off x="822960" y="1100628"/>
            <a:ext cx="4377663" cy="5403425"/>
          </a:xfrm>
        </p:spPr>
      </p:pic>
      <p:sp>
        <p:nvSpPr>
          <p:cNvPr id="7" name="TextBox 6"/>
          <p:cNvSpPr txBox="1"/>
          <p:nvPr/>
        </p:nvSpPr>
        <p:spPr>
          <a:xfrm>
            <a:off x="5440915" y="1321404"/>
            <a:ext cx="3552901" cy="1200329"/>
          </a:xfrm>
          <a:prstGeom prst="rect">
            <a:avLst/>
          </a:prstGeom>
          <a:noFill/>
        </p:spPr>
        <p:txBody>
          <a:bodyPr wrap="square" rtlCol="0">
            <a:spAutoFit/>
          </a:bodyPr>
          <a:lstStyle/>
          <a:p>
            <a:r>
              <a:rPr lang="en-US" dirty="0" smtClean="0"/>
              <a:t>Magic Mirror</a:t>
            </a:r>
          </a:p>
          <a:p>
            <a:r>
              <a:rPr lang="en-US" dirty="0" err="1" smtClean="0"/>
              <a:t>Redditor</a:t>
            </a:r>
            <a:r>
              <a:rPr lang="en-US" dirty="0" smtClean="0"/>
              <a:t> </a:t>
            </a:r>
            <a:r>
              <a:rPr lang="en-US" dirty="0" err="1" smtClean="0"/>
              <a:t>LetsSeeSomeKittles</a:t>
            </a:r>
            <a:r>
              <a:rPr lang="en-US" dirty="0" smtClean="0"/>
              <a:t> (!?)</a:t>
            </a:r>
          </a:p>
          <a:p>
            <a:r>
              <a:rPr lang="en-US" dirty="0" smtClean="0"/>
              <a:t>Built using tutorial from</a:t>
            </a:r>
          </a:p>
          <a:p>
            <a:r>
              <a:rPr lang="en-US" dirty="0" smtClean="0">
                <a:hlinkClick r:id="rId4"/>
              </a:rPr>
              <a:t>Michael Teeuw</a:t>
            </a:r>
            <a:endParaRPr lang="en-US" dirty="0"/>
          </a:p>
        </p:txBody>
      </p:sp>
    </p:spTree>
    <p:extLst>
      <p:ext uri="{BB962C8B-B14F-4D97-AF65-F5344CB8AC3E}">
        <p14:creationId xmlns:p14="http://schemas.microsoft.com/office/powerpoint/2010/main" val="934500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sp>
        <p:nvSpPr>
          <p:cNvPr id="5" name="TextBox 4"/>
          <p:cNvSpPr txBox="1"/>
          <p:nvPr/>
        </p:nvSpPr>
        <p:spPr>
          <a:xfrm>
            <a:off x="822960" y="4680477"/>
            <a:ext cx="6420152" cy="646331"/>
          </a:xfrm>
          <a:prstGeom prst="rect">
            <a:avLst/>
          </a:prstGeom>
          <a:noFill/>
        </p:spPr>
        <p:txBody>
          <a:bodyPr wrap="square" rtlCol="0">
            <a:spAutoFit/>
          </a:bodyPr>
          <a:lstStyle/>
          <a:p>
            <a:r>
              <a:rPr lang="en-US" dirty="0" smtClean="0"/>
              <a:t>University of Southampton’s “Erica the Rhino”</a:t>
            </a:r>
            <a:endParaRPr lang="en-US" dirty="0" smtClean="0"/>
          </a:p>
          <a:p>
            <a:endParaRPr lang="en-US" dirty="0"/>
          </a:p>
        </p:txBody>
      </p:sp>
      <p:pic>
        <p:nvPicPr>
          <p:cNvPr id="6" name="Content Placeholder 5"/>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65358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261" y="953584"/>
            <a:ext cx="2623155" cy="3497540"/>
          </a:xfrm>
          <a:prstGeom prst="rect">
            <a:avLst/>
          </a:prstGeom>
        </p:spPr>
      </p:pic>
      <p:sp>
        <p:nvSpPr>
          <p:cNvPr id="5" name="TextBox 4"/>
          <p:cNvSpPr txBox="1"/>
          <p:nvPr/>
        </p:nvSpPr>
        <p:spPr>
          <a:xfrm>
            <a:off x="843932" y="4451124"/>
            <a:ext cx="8712004" cy="338554"/>
          </a:xfrm>
          <a:prstGeom prst="rect">
            <a:avLst/>
          </a:prstGeom>
          <a:noFill/>
        </p:spPr>
        <p:txBody>
          <a:bodyPr wrap="square" rtlCol="0">
            <a:spAutoFit/>
          </a:bodyPr>
          <a:lstStyle/>
          <a:p>
            <a:r>
              <a:rPr lang="en-US" sz="1600" dirty="0" smtClean="0"/>
              <a:t>http://</a:t>
            </a:r>
            <a:r>
              <a:rPr lang="en-US" sz="1600" dirty="0" err="1" smtClean="0"/>
              <a:t>www.instructables.com</a:t>
            </a:r>
            <a:r>
              <a:rPr lang="en-US" sz="1600" dirty="0" smtClean="0"/>
              <a:t>/id/How-to-Make-a-Raspberry-Pi-Media-Panel-</a:t>
            </a:r>
            <a:r>
              <a:rPr lang="en-US" sz="1600" dirty="0" err="1" smtClean="0"/>
              <a:t>fka</a:t>
            </a:r>
            <a:r>
              <a:rPr lang="en-US" sz="1600" dirty="0" smtClean="0"/>
              <a:t>-</a:t>
            </a:r>
            <a:r>
              <a:rPr lang="en-US" sz="1600" dirty="0" err="1" smtClean="0"/>
              <a:t>Digita</a:t>
            </a:r>
            <a:r>
              <a:rPr lang="en-US" sz="1600" dirty="0" smtClean="0"/>
              <a:t>/</a:t>
            </a:r>
            <a:endParaRPr lang="en-US" sz="1600" dirty="0"/>
          </a:p>
        </p:txBody>
      </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23777" y="914400"/>
            <a:ext cx="2836017" cy="3536724"/>
          </a:xfrm>
          <a:prstGeom prst="rect">
            <a:avLst/>
          </a:prstGeom>
        </p:spPr>
      </p:pic>
      <p:sp>
        <p:nvSpPr>
          <p:cNvPr id="7" name="Plus 6"/>
          <p:cNvSpPr/>
          <p:nvPr/>
        </p:nvSpPr>
        <p:spPr>
          <a:xfrm>
            <a:off x="4119305" y="2299586"/>
            <a:ext cx="841025" cy="772249"/>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376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760640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a:stretch/>
        </p:blipFill>
        <p:spPr/>
      </p:pic>
      <p:sp>
        <p:nvSpPr>
          <p:cNvPr id="7" name="Content Placeholder 6"/>
          <p:cNvSpPr>
            <a:spLocks noGrp="1"/>
          </p:cNvSpPr>
          <p:nvPr>
            <p:ph sz="half" idx="2"/>
          </p:nvPr>
        </p:nvSpPr>
        <p:spPr>
          <a:xfrm>
            <a:off x="4700015" y="1097280"/>
            <a:ext cx="4122163" cy="3712464"/>
          </a:xfrm>
        </p:spPr>
        <p:txBody>
          <a:bodyPr/>
          <a:lstStyle/>
          <a:p>
            <a:r>
              <a:rPr lang="en-US" dirty="0" smtClean="0"/>
              <a:t>My Goal:</a:t>
            </a:r>
          </a:p>
          <a:p>
            <a:endParaRPr lang="en-US" dirty="0"/>
          </a:p>
          <a:p>
            <a:pPr marL="457200" indent="-457200">
              <a:buFont typeface="Arial"/>
              <a:buChar char="•"/>
            </a:pPr>
            <a:r>
              <a:rPr lang="en-US" dirty="0" smtClean="0"/>
              <a:t>Real vintage radio </a:t>
            </a:r>
            <a:endParaRPr lang="en-US" dirty="0"/>
          </a:p>
          <a:p>
            <a:pPr marL="457200" indent="-457200">
              <a:buFont typeface="Arial"/>
              <a:buChar char="•"/>
            </a:pPr>
            <a:r>
              <a:rPr lang="en-US" dirty="0"/>
              <a:t>W</a:t>
            </a:r>
            <a:r>
              <a:rPr lang="en-US" dirty="0" smtClean="0"/>
              <a:t>orking buttons </a:t>
            </a:r>
          </a:p>
          <a:p>
            <a:pPr marL="457200" indent="-457200">
              <a:buFont typeface="Arial"/>
              <a:buChar char="•"/>
            </a:pPr>
            <a:r>
              <a:rPr lang="en-US" dirty="0" smtClean="0"/>
              <a:t>Plays </a:t>
            </a:r>
            <a:r>
              <a:rPr lang="en-US" strike="sngStrike" dirty="0" smtClean="0"/>
              <a:t>Pandora stations music from my phone </a:t>
            </a:r>
            <a:r>
              <a:rPr lang="en-US" dirty="0" smtClean="0"/>
              <a:t>anything</a:t>
            </a:r>
            <a:endParaRPr lang="en-US" dirty="0"/>
          </a:p>
        </p:txBody>
      </p:sp>
      <p:sp>
        <p:nvSpPr>
          <p:cNvPr id="2" name="Title 1"/>
          <p:cNvSpPr>
            <a:spLocks noGrp="1"/>
          </p:cNvSpPr>
          <p:nvPr>
            <p:ph type="title"/>
          </p:nvPr>
        </p:nvSpPr>
        <p:spPr/>
        <p:txBody>
          <a:bodyPr/>
          <a:lstStyle/>
          <a:p>
            <a:r>
              <a:rPr lang="en-US" dirty="0" smtClean="0"/>
              <a:t>What can you do with one?</a:t>
            </a:r>
            <a:endParaRPr lang="en-US" dirty="0"/>
          </a:p>
        </p:txBody>
      </p:sp>
    </p:spTree>
    <p:extLst>
      <p:ext uri="{BB962C8B-B14F-4D97-AF65-F5344CB8AC3E}">
        <p14:creationId xmlns:p14="http://schemas.microsoft.com/office/powerpoint/2010/main" val="2407498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Beginner Projects</a:t>
            </a:r>
            <a:endParaRPr lang="en-US" dirty="0"/>
          </a:p>
        </p:txBody>
      </p:sp>
      <p:sp>
        <p:nvSpPr>
          <p:cNvPr id="3" name="Content Placeholder 2"/>
          <p:cNvSpPr>
            <a:spLocks noGrp="1"/>
          </p:cNvSpPr>
          <p:nvPr>
            <p:ph idx="1"/>
          </p:nvPr>
        </p:nvSpPr>
        <p:spPr/>
        <p:txBody>
          <a:bodyPr>
            <a:normAutofit lnSpcReduction="10000"/>
          </a:bodyPr>
          <a:lstStyle/>
          <a:p>
            <a:r>
              <a:rPr lang="en-US" sz="2000" i="1" dirty="0" smtClean="0"/>
              <a:t>	The </a:t>
            </a:r>
            <a:r>
              <a:rPr lang="en-US" sz="2000" i="1" dirty="0"/>
              <a:t>initial excitement of ordering a new £25 tiny-</a:t>
            </a:r>
            <a:r>
              <a:rPr lang="en-US" sz="2000" i="1" dirty="0" err="1"/>
              <a:t>puter</a:t>
            </a:r>
            <a:r>
              <a:rPr lang="en-US" sz="2000" i="1" dirty="0"/>
              <a:t> can quickly turn into procrastination – do I actually have the time or ability to turn this Pi 3 into an automatic cat feeder?  </a:t>
            </a:r>
            <a:endParaRPr lang="en-US" sz="2000" i="1" dirty="0" smtClean="0"/>
          </a:p>
          <a:p>
            <a:r>
              <a:rPr lang="en-US" sz="2000" i="1" dirty="0"/>
              <a:t>	</a:t>
            </a:r>
            <a:r>
              <a:rPr lang="en-US" sz="2000" i="1" dirty="0" smtClean="0"/>
              <a:t>-</a:t>
            </a:r>
            <a:r>
              <a:rPr lang="en-US" sz="2000" i="1" dirty="0"/>
              <a:t>-Andrew Williams for </a:t>
            </a:r>
            <a:r>
              <a:rPr lang="en-US" sz="2000" i="1" dirty="0" err="1"/>
              <a:t>Stuff.TV</a:t>
            </a:r>
            <a:r>
              <a:rPr lang="en-US" sz="2000" i="1" dirty="0" smtClean="0"/>
              <a:t>’</a:t>
            </a:r>
          </a:p>
          <a:p>
            <a:endParaRPr lang="en-US" sz="2000" i="1" dirty="0"/>
          </a:p>
          <a:p>
            <a:pPr marL="457200" indent="-457200">
              <a:buFont typeface="+mj-lt"/>
              <a:buAutoNum type="arabicPeriod"/>
            </a:pPr>
            <a:r>
              <a:rPr lang="en-US" sz="2000" dirty="0" smtClean="0"/>
              <a:t>Desktop PC – Done!</a:t>
            </a:r>
          </a:p>
          <a:p>
            <a:pPr marL="457200" indent="-457200">
              <a:buFont typeface="+mj-lt"/>
              <a:buAutoNum type="arabicPeriod"/>
            </a:pPr>
            <a:r>
              <a:rPr lang="en-US" sz="2000" dirty="0" smtClean="0">
                <a:hlinkClick r:id="rId3"/>
              </a:rPr>
              <a:t>Old-School Game Emulator</a:t>
            </a:r>
            <a:endParaRPr lang="en-US" sz="2000" dirty="0" smtClean="0"/>
          </a:p>
          <a:p>
            <a:pPr marL="457200" indent="-457200">
              <a:buFont typeface="+mj-lt"/>
              <a:buAutoNum type="arabicPeriod"/>
            </a:pPr>
            <a:r>
              <a:rPr lang="en-US" sz="2000" dirty="0" smtClean="0"/>
              <a:t>Make a Media Center</a:t>
            </a:r>
          </a:p>
          <a:p>
            <a:pPr marL="457200" indent="-457200">
              <a:buFont typeface="+mj-lt"/>
              <a:buAutoNum type="arabicPeriod"/>
            </a:pPr>
            <a:r>
              <a:rPr lang="en-US" sz="2000" dirty="0" smtClean="0"/>
              <a:t>Get a light to blink (says Ethan)</a:t>
            </a:r>
          </a:p>
          <a:p>
            <a:pPr marL="457200" indent="-457200">
              <a:buFont typeface="+mj-lt"/>
              <a:buAutoNum type="arabicPeriod"/>
            </a:pPr>
            <a:r>
              <a:rPr lang="en-US" sz="2000" dirty="0" smtClean="0"/>
              <a:t>Build a server for your portfolio</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87765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Box 3"/>
          <p:cNvSpPr txBox="1"/>
          <p:nvPr/>
        </p:nvSpPr>
        <p:spPr>
          <a:xfrm>
            <a:off x="822960" y="1355726"/>
            <a:ext cx="7520940" cy="2677656"/>
          </a:xfrm>
          <a:prstGeom prst="rect">
            <a:avLst/>
          </a:prstGeom>
          <a:noFill/>
        </p:spPr>
        <p:txBody>
          <a:bodyPr wrap="square" rtlCol="0">
            <a:spAutoFit/>
          </a:bodyPr>
          <a:lstStyle/>
          <a:p>
            <a:r>
              <a:rPr lang="en-US" sz="2800" dirty="0" smtClean="0"/>
              <a:t>In the beginning, I didn’t know anything. It was just blind copy and paste. But after a while, I got the sense for how things worked.</a:t>
            </a:r>
          </a:p>
          <a:p>
            <a:endParaRPr lang="en-US" sz="2800" dirty="0"/>
          </a:p>
          <a:p>
            <a:r>
              <a:rPr lang="en-US" sz="2800" dirty="0" smtClean="0"/>
              <a:t>-Aristotle</a:t>
            </a:r>
          </a:p>
          <a:p>
            <a:endParaRPr lang="en-US" sz="2800" dirty="0"/>
          </a:p>
        </p:txBody>
      </p:sp>
    </p:spTree>
    <p:extLst>
      <p:ext uri="{BB962C8B-B14F-4D97-AF65-F5344CB8AC3E}">
        <p14:creationId xmlns:p14="http://schemas.microsoft.com/office/powerpoint/2010/main" val="1004652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keep in Mind</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err="1" smtClean="0"/>
              <a:t>Consolut</a:t>
            </a:r>
            <a:r>
              <a:rPr lang="en-US" sz="2400" dirty="0" smtClean="0"/>
              <a:t> the Linux WDI setup instructions</a:t>
            </a:r>
          </a:p>
          <a:p>
            <a:pPr>
              <a:buFont typeface="Arial"/>
              <a:buChar char="•"/>
            </a:pPr>
            <a:r>
              <a:rPr lang="en-US" sz="2400" dirty="0" smtClean="0"/>
              <a:t>Make frequent backups</a:t>
            </a:r>
          </a:p>
          <a:p>
            <a:pPr>
              <a:buFont typeface="Arial"/>
              <a:buChar char="•"/>
            </a:pPr>
            <a:r>
              <a:rPr lang="en-US" sz="2400" dirty="0" smtClean="0"/>
              <a:t>Watch your GB storage limits</a:t>
            </a:r>
          </a:p>
          <a:p>
            <a:pPr>
              <a:buFont typeface="Arial"/>
              <a:buChar char="•"/>
            </a:pPr>
            <a:r>
              <a:rPr lang="en-US" sz="2400" dirty="0" smtClean="0"/>
              <a:t>Projects need their own power source</a:t>
            </a:r>
          </a:p>
          <a:p>
            <a:pPr>
              <a:buFont typeface="Arial"/>
              <a:buChar char="•"/>
            </a:pPr>
            <a:r>
              <a:rPr lang="en-US" sz="2400" dirty="0" smtClean="0"/>
              <a:t>Start small</a:t>
            </a:r>
          </a:p>
          <a:p>
            <a:pPr>
              <a:buFont typeface="Arial"/>
              <a:buChar char="•"/>
            </a:pPr>
            <a:r>
              <a:rPr lang="en-US" sz="2400" dirty="0" smtClean="0"/>
              <a:t>Follow in the footsteps of others</a:t>
            </a:r>
            <a:endParaRPr lang="en-US" sz="2400" dirty="0"/>
          </a:p>
        </p:txBody>
      </p:sp>
    </p:spTree>
    <p:extLst>
      <p:ext uri="{BB962C8B-B14F-4D97-AF65-F5344CB8AC3E}">
        <p14:creationId xmlns:p14="http://schemas.microsoft.com/office/powerpoint/2010/main" val="12577353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now??? Adam says</a:t>
            </a:r>
            <a:r>
              <a:rPr lang="is-IS" dirty="0" smtClean="0"/>
              <a:t>…</a:t>
            </a:r>
            <a:endParaRPr lang="en-US" dirty="0"/>
          </a:p>
        </p:txBody>
      </p:sp>
      <p:sp>
        <p:nvSpPr>
          <p:cNvPr id="5" name="Content Placeholder 4"/>
          <p:cNvSpPr>
            <a:spLocks noGrp="1"/>
          </p:cNvSpPr>
          <p:nvPr>
            <p:ph idx="1"/>
          </p:nvPr>
        </p:nvSpPr>
        <p:spPr/>
        <p:txBody>
          <a:bodyPr>
            <a:normAutofit/>
          </a:bodyPr>
          <a:lstStyle/>
          <a:p>
            <a:pPr>
              <a:buFont typeface="Arial"/>
              <a:buChar char="•"/>
            </a:pPr>
            <a:r>
              <a:rPr lang="en-US" sz="2400" dirty="0" smtClean="0"/>
              <a:t>Get good at something</a:t>
            </a:r>
          </a:p>
          <a:p>
            <a:pPr>
              <a:buFont typeface="Arial"/>
              <a:buChar char="•"/>
            </a:pPr>
            <a:r>
              <a:rPr lang="en-US" sz="2400" dirty="0" smtClean="0"/>
              <a:t>Set goals</a:t>
            </a:r>
          </a:p>
          <a:p>
            <a:pPr>
              <a:buFont typeface="Arial"/>
              <a:buChar char="•"/>
            </a:pPr>
            <a:r>
              <a:rPr lang="en-US" sz="2400" dirty="0" smtClean="0"/>
              <a:t>Projects === Practice</a:t>
            </a:r>
          </a:p>
          <a:p>
            <a:pPr>
              <a:buFont typeface="Arial"/>
              <a:buChar char="•"/>
            </a:pPr>
            <a:r>
              <a:rPr lang="en-US" sz="2400" dirty="0" smtClean="0"/>
              <a:t>Accept failure</a:t>
            </a:r>
          </a:p>
          <a:p>
            <a:pPr>
              <a:buFont typeface="Arial"/>
              <a:buChar char="•"/>
            </a:pPr>
            <a:r>
              <a:rPr lang="en-US" sz="2400" dirty="0" smtClean="0"/>
              <a:t>Work your ass off</a:t>
            </a:r>
          </a:p>
        </p:txBody>
      </p:sp>
    </p:spTree>
    <p:extLst>
      <p:ext uri="{BB962C8B-B14F-4D97-AF65-F5344CB8AC3E}">
        <p14:creationId xmlns:p14="http://schemas.microsoft.com/office/powerpoint/2010/main" val="188299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pPr>
              <a:buFont typeface="Arial"/>
              <a:buChar char="•"/>
            </a:pPr>
            <a:r>
              <a:rPr lang="en-US" sz="2000" dirty="0"/>
              <a:t>Adam Savage, </a:t>
            </a:r>
            <a:r>
              <a:rPr lang="en-US" sz="2000" dirty="0" smtClean="0">
                <a:hlinkClick r:id="rId2"/>
              </a:rPr>
              <a:t>Ground Rules for Success</a:t>
            </a:r>
            <a:endParaRPr lang="en-US" sz="2000" dirty="0" smtClean="0"/>
          </a:p>
          <a:p>
            <a:pPr>
              <a:buFont typeface="Arial"/>
              <a:buChar char="•"/>
            </a:pPr>
            <a:r>
              <a:rPr lang="en-US" sz="2000" dirty="0" smtClean="0"/>
              <a:t>Adam Savage, </a:t>
            </a:r>
            <a:r>
              <a:rPr lang="en-US" sz="2000" dirty="0" smtClean="0">
                <a:hlinkClick r:id="rId3"/>
              </a:rPr>
              <a:t>Dodos, Maltese Falcons, and the Art of Obsession</a:t>
            </a:r>
            <a:endParaRPr lang="en-US" sz="2000" dirty="0" smtClean="0"/>
          </a:p>
          <a:p>
            <a:pPr>
              <a:buFont typeface="Arial"/>
              <a:buChar char="•"/>
            </a:pPr>
            <a:r>
              <a:rPr lang="en-US" sz="2000" dirty="0" smtClean="0"/>
              <a:t>Amazon’s </a:t>
            </a:r>
            <a:r>
              <a:rPr lang="en-US" sz="2000" dirty="0" smtClean="0">
                <a:hlinkClick r:id="rId4"/>
              </a:rPr>
              <a:t>Alexa Voice Service</a:t>
            </a:r>
            <a:endParaRPr lang="en-US" sz="2000" dirty="0" smtClean="0"/>
          </a:p>
          <a:p>
            <a:pPr>
              <a:buFont typeface="Arial"/>
              <a:buChar char="•"/>
            </a:pPr>
            <a:r>
              <a:rPr lang="en-US" sz="2000" dirty="0" smtClean="0"/>
              <a:t>Raspberry Pi’s Educational Foundation </a:t>
            </a:r>
            <a:r>
              <a:rPr lang="en-US" sz="2000" dirty="0" err="1" smtClean="0">
                <a:hlinkClick r:id="rId5"/>
              </a:rPr>
              <a:t>GitHub</a:t>
            </a:r>
            <a:endParaRPr lang="en-US" sz="2000" dirty="0" smtClean="0"/>
          </a:p>
          <a:p>
            <a:pPr>
              <a:buFont typeface="Arial"/>
              <a:buChar char="•"/>
            </a:pPr>
            <a:r>
              <a:rPr lang="en-US" sz="2000" dirty="0" err="1" smtClean="0"/>
              <a:t>Quickstart</a:t>
            </a:r>
            <a:r>
              <a:rPr lang="en-US" sz="2000" dirty="0" smtClean="0"/>
              <a:t> </a:t>
            </a:r>
            <a:r>
              <a:rPr lang="en-US" sz="2000" dirty="0" smtClean="0">
                <a:hlinkClick r:id="rId6"/>
              </a:rPr>
              <a:t>Guide</a:t>
            </a:r>
            <a:endParaRPr lang="en-US" sz="2000" dirty="0" smtClean="0"/>
          </a:p>
          <a:p>
            <a:pPr>
              <a:buFont typeface="Arial"/>
              <a:buChar char="•"/>
            </a:pPr>
            <a:endParaRPr lang="en-US" sz="2000" dirty="0"/>
          </a:p>
        </p:txBody>
      </p:sp>
    </p:spTree>
    <p:extLst>
      <p:ext uri="{BB962C8B-B14F-4D97-AF65-F5344CB8AC3E}">
        <p14:creationId xmlns:p14="http://schemas.microsoft.com/office/powerpoint/2010/main" val="12002586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lstStyle/>
          <a:p>
            <a:pPr marL="0" indent="0"/>
            <a:r>
              <a:rPr lang="en-US" sz="2800" dirty="0" smtClean="0"/>
              <a:t>Jen Weber, Web Developer </a:t>
            </a:r>
          </a:p>
          <a:p>
            <a:pPr marL="0" indent="0"/>
            <a:endParaRPr lang="en-US" sz="2000" dirty="0" smtClean="0"/>
          </a:p>
          <a:p>
            <a:pPr marL="0" indent="0"/>
            <a:r>
              <a:rPr lang="en-US" sz="2000" dirty="0" err="1" smtClean="0"/>
              <a:t>j@jenweber.me</a:t>
            </a:r>
            <a:endParaRPr lang="en-US" sz="2000" dirty="0" smtClean="0"/>
          </a:p>
          <a:p>
            <a:pPr marL="0" indent="0"/>
            <a:r>
              <a:rPr lang="en-US" sz="2000" dirty="0" err="1" smtClean="0"/>
              <a:t>www.jenweber.me</a:t>
            </a:r>
            <a:endParaRPr lang="en-US" sz="2000" dirty="0" smtClean="0"/>
          </a:p>
          <a:p>
            <a:pPr marL="0" indent="0"/>
            <a:r>
              <a:rPr lang="en-US" sz="2000" dirty="0" err="1" smtClean="0"/>
              <a:t>Github.com</a:t>
            </a:r>
            <a:r>
              <a:rPr lang="en-US" sz="2000" dirty="0" smtClean="0"/>
              <a:t>/</a:t>
            </a:r>
            <a:r>
              <a:rPr lang="en-US" sz="2000" dirty="0" err="1" smtClean="0"/>
              <a:t>jenweber</a:t>
            </a:r>
            <a:endParaRPr lang="en-US" sz="2000" dirty="0" smtClean="0"/>
          </a:p>
          <a:p>
            <a:pPr marL="0" indent="0"/>
            <a:r>
              <a:rPr lang="en-US" sz="2000" dirty="0" err="1" smtClean="0"/>
              <a:t>Linkedin.com</a:t>
            </a:r>
            <a:r>
              <a:rPr lang="en-US" sz="2000" dirty="0" smtClean="0"/>
              <a:t>/in/</a:t>
            </a:r>
            <a:r>
              <a:rPr lang="en-US" sz="2000" dirty="0" err="1" smtClean="0"/>
              <a:t>jenmweber</a:t>
            </a:r>
            <a:endParaRPr lang="en-US" sz="2000" dirty="0" smtClean="0"/>
          </a:p>
          <a:p>
            <a:pPr>
              <a:buFont typeface="Arial"/>
              <a:buChar char="•"/>
            </a:pPr>
            <a:endParaRPr lang="en-US" dirty="0"/>
          </a:p>
        </p:txBody>
      </p:sp>
    </p:spTree>
    <p:extLst>
      <p:ext uri="{BB962C8B-B14F-4D97-AF65-F5344CB8AC3E}">
        <p14:creationId xmlns:p14="http://schemas.microsoft.com/office/powerpoint/2010/main" val="34144104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smtClean="0"/>
              <a:t>What is a Raspberry Pi?</a:t>
            </a:r>
          </a:p>
          <a:p>
            <a:pPr>
              <a:buFont typeface="Arial"/>
              <a:buChar char="•"/>
            </a:pPr>
            <a:r>
              <a:rPr lang="en-US" sz="2400" dirty="0" smtClean="0"/>
              <a:t>What can you do with it?</a:t>
            </a:r>
          </a:p>
          <a:p>
            <a:pPr>
              <a:buFont typeface="Arial"/>
              <a:buChar char="•"/>
            </a:pPr>
            <a:r>
              <a:rPr lang="en-US" sz="2400" dirty="0" smtClean="0"/>
              <a:t>Beginner projects</a:t>
            </a:r>
          </a:p>
          <a:p>
            <a:pPr>
              <a:buFont typeface="Arial"/>
              <a:buChar char="•"/>
            </a:pPr>
            <a:r>
              <a:rPr lang="en-US" sz="2400" dirty="0" smtClean="0"/>
              <a:t>What now?</a:t>
            </a:r>
          </a:p>
          <a:p>
            <a:pPr>
              <a:buFont typeface="Arial"/>
              <a:buChar char="•"/>
            </a:pPr>
            <a:r>
              <a:rPr lang="en-US" sz="2400" dirty="0" smtClean="0"/>
              <a:t>Resources</a:t>
            </a:r>
          </a:p>
          <a:p>
            <a:pPr>
              <a:buFont typeface="Arial"/>
              <a:buChar char="•"/>
            </a:pPr>
            <a:endParaRPr lang="en-US" sz="2400" dirty="0"/>
          </a:p>
        </p:txBody>
      </p:sp>
    </p:spTree>
    <p:extLst>
      <p:ext uri="{BB962C8B-B14F-4D97-AF65-F5344CB8AC3E}">
        <p14:creationId xmlns:p14="http://schemas.microsoft.com/office/powerpoint/2010/main" val="826873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Raspberry Pi?</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232923" y="1652472"/>
            <a:ext cx="5900357" cy="2808477"/>
          </a:xfr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49999" y="1568172"/>
            <a:ext cx="2170867" cy="2892777"/>
          </a:xfrm>
          <a:prstGeom prst="rect">
            <a:avLst/>
          </a:prstGeom>
        </p:spPr>
      </p:pic>
    </p:spTree>
    <p:extLst>
      <p:ext uri="{BB962C8B-B14F-4D97-AF65-F5344CB8AC3E}">
        <p14:creationId xmlns:p14="http://schemas.microsoft.com/office/powerpoint/2010/main" val="31880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59" y="1097280"/>
            <a:ext cx="6214187" cy="3712464"/>
          </a:xfrm>
        </p:spPr>
        <p:txBody>
          <a:bodyPr>
            <a:normAutofit/>
          </a:bodyPr>
          <a:lstStyle/>
          <a:p>
            <a:pPr>
              <a:buFont typeface="Arial"/>
              <a:buChar char="•"/>
            </a:pPr>
            <a:r>
              <a:rPr lang="en-US" dirty="0" err="1" smtClean="0"/>
              <a:t>Raspbian</a:t>
            </a:r>
            <a:r>
              <a:rPr lang="en-US" dirty="0" smtClean="0"/>
              <a:t> (recommended)</a:t>
            </a:r>
          </a:p>
          <a:p>
            <a:pPr>
              <a:buFont typeface="Arial"/>
              <a:buChar char="•"/>
            </a:pPr>
            <a:r>
              <a:rPr lang="en-US" dirty="0" smtClean="0"/>
              <a:t>Arch Linux</a:t>
            </a:r>
          </a:p>
          <a:p>
            <a:pPr>
              <a:buFont typeface="Arial"/>
              <a:buChar char="•"/>
            </a:pPr>
            <a:r>
              <a:rPr lang="en-US" dirty="0" err="1" smtClean="0"/>
              <a:t>Pidora</a:t>
            </a:r>
            <a:endParaRPr lang="en-US" dirty="0" smtClean="0"/>
          </a:p>
          <a:p>
            <a:pPr>
              <a:buFont typeface="Arial"/>
              <a:buChar char="•"/>
            </a:pPr>
            <a:r>
              <a:rPr lang="en-US" dirty="0" smtClean="0"/>
              <a:t>Ubuntu Mate</a:t>
            </a:r>
          </a:p>
          <a:p>
            <a:pPr>
              <a:buFont typeface="Arial"/>
              <a:buChar char="•"/>
            </a:pPr>
            <a:r>
              <a:rPr lang="en-US" dirty="0" smtClean="0"/>
              <a:t>Windows 10 IOT</a:t>
            </a:r>
          </a:p>
          <a:p>
            <a:pPr>
              <a:buFont typeface="Arial"/>
              <a:buChar char="•"/>
            </a:pPr>
            <a:r>
              <a:rPr lang="is-IS" dirty="0" smtClean="0"/>
              <a:t>…and more</a:t>
            </a:r>
            <a:endParaRPr lang="en-US" dirty="0"/>
          </a:p>
        </p:txBody>
      </p:sp>
      <p:sp>
        <p:nvSpPr>
          <p:cNvPr id="2" name="Title 1"/>
          <p:cNvSpPr>
            <a:spLocks noGrp="1"/>
          </p:cNvSpPr>
          <p:nvPr>
            <p:ph type="title"/>
          </p:nvPr>
        </p:nvSpPr>
        <p:spPr>
          <a:xfrm>
            <a:off x="822960" y="365760"/>
            <a:ext cx="3877056" cy="548640"/>
          </a:xfrm>
        </p:spPr>
        <p:txBody>
          <a:bodyPr/>
          <a:lstStyle/>
          <a:p>
            <a:r>
              <a:rPr lang="en-US" dirty="0" smtClean="0"/>
              <a:t>Operating Systems</a:t>
            </a:r>
            <a:endParaRPr lang="en-US" dirty="0"/>
          </a:p>
        </p:txBody>
      </p:sp>
    </p:spTree>
    <p:extLst>
      <p:ext uri="{BB962C8B-B14F-4D97-AF65-F5344CB8AC3E}">
        <p14:creationId xmlns:p14="http://schemas.microsoft.com/office/powerpoint/2010/main" val="242791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Languages</a:t>
            </a:r>
            <a:endParaRPr lang="en-US" dirty="0"/>
          </a:p>
        </p:txBody>
      </p:sp>
      <p:sp>
        <p:nvSpPr>
          <p:cNvPr id="7" name="Content Placeholder 6"/>
          <p:cNvSpPr>
            <a:spLocks noGrp="1"/>
          </p:cNvSpPr>
          <p:nvPr>
            <p:ph sz="half" idx="1"/>
          </p:nvPr>
        </p:nvSpPr>
        <p:spPr/>
        <p:txBody>
          <a:bodyPr>
            <a:normAutofit/>
          </a:bodyPr>
          <a:lstStyle/>
          <a:p>
            <a:pPr marL="457200" indent="-457200">
              <a:buFont typeface="Arial"/>
              <a:buChar char="•"/>
            </a:pPr>
            <a:r>
              <a:rPr lang="en-US" sz="3200" dirty="0"/>
              <a:t>JavaScript</a:t>
            </a:r>
          </a:p>
          <a:p>
            <a:pPr marL="457200" indent="-457200">
              <a:buFont typeface="Arial"/>
              <a:buChar char="•"/>
            </a:pPr>
            <a:r>
              <a:rPr lang="en-US" sz="3200" dirty="0" err="1"/>
              <a:t>Jquery</a:t>
            </a:r>
            <a:endParaRPr lang="en-US" sz="3200" dirty="0"/>
          </a:p>
          <a:p>
            <a:pPr marL="457200" indent="-457200">
              <a:buFont typeface="Arial"/>
              <a:buChar char="•"/>
            </a:pPr>
            <a:r>
              <a:rPr lang="en-US" sz="3200" dirty="0"/>
              <a:t>Ruby</a:t>
            </a:r>
          </a:p>
          <a:p>
            <a:pPr marL="457200" indent="-457200">
              <a:buFont typeface="Arial"/>
              <a:buChar char="•"/>
            </a:pPr>
            <a:r>
              <a:rPr lang="en-US" sz="3200" dirty="0"/>
              <a:t>Python</a:t>
            </a:r>
          </a:p>
          <a:p>
            <a:pPr marL="457200" indent="-457200">
              <a:buFont typeface="Arial"/>
              <a:buChar char="•"/>
            </a:pPr>
            <a:r>
              <a:rPr lang="en-US" sz="3200" dirty="0"/>
              <a:t>Java</a:t>
            </a:r>
          </a:p>
          <a:p>
            <a:pPr marL="457200" indent="-457200">
              <a:buFont typeface="Arial"/>
              <a:buChar char="•"/>
            </a:pPr>
            <a:r>
              <a:rPr lang="is-IS" sz="3200" dirty="0"/>
              <a:t>…and more</a:t>
            </a:r>
            <a:endParaRPr lang="en-US" sz="3200" dirty="0"/>
          </a:p>
          <a:p>
            <a:endParaRPr lang="en-US" sz="3200" dirty="0"/>
          </a:p>
        </p:txBody>
      </p:sp>
      <p:sp>
        <p:nvSpPr>
          <p:cNvPr id="8" name="Content Placeholder 7"/>
          <p:cNvSpPr>
            <a:spLocks noGrp="1"/>
          </p:cNvSpPr>
          <p:nvPr>
            <p:ph sz="half" idx="2"/>
          </p:nvPr>
        </p:nvSpPr>
        <p:spPr/>
        <p:txBody>
          <a:bodyPr/>
          <a:lstStyle/>
          <a:p>
            <a:endParaRPr lang="en-US"/>
          </a:p>
        </p:txBody>
      </p:sp>
    </p:spTree>
    <p:extLst>
      <p:ext uri="{BB962C8B-B14F-4D97-AF65-F5344CB8AC3E}">
        <p14:creationId xmlns:p14="http://schemas.microsoft.com/office/powerpoint/2010/main" val="3275781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Accessories</a:t>
            </a:r>
            <a:endParaRPr lang="en-US" dirty="0"/>
          </a:p>
        </p:txBody>
      </p:sp>
      <p:pic>
        <p:nvPicPr>
          <p:cNvPr id="4" name="Content Placeholder 3"/>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970628" y="914400"/>
            <a:ext cx="6146710" cy="4020889"/>
          </a:xfrm>
        </p:spPr>
      </p:pic>
    </p:spTree>
    <p:extLst>
      <p:ext uri="{BB962C8B-B14F-4D97-AF65-F5344CB8AC3E}">
        <p14:creationId xmlns:p14="http://schemas.microsoft.com/office/powerpoint/2010/main" val="319144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Initial Setup With 2</a:t>
            </a:r>
            <a:r>
              <a:rPr lang="en-US" baseline="30000" dirty="0" smtClean="0"/>
              <a:t>nd</a:t>
            </a:r>
            <a:r>
              <a:rPr lang="en-US" dirty="0" smtClean="0"/>
              <a:t> Monitor </a:t>
            </a:r>
            <a:endParaRPr lang="en-US" dirty="0"/>
          </a:p>
        </p:txBody>
      </p:sp>
      <p:sp>
        <p:nvSpPr>
          <p:cNvPr id="6" name="Content Placeholder 5"/>
          <p:cNvSpPr>
            <a:spLocks noGrp="1"/>
          </p:cNvSpPr>
          <p:nvPr>
            <p:ph idx="1"/>
          </p:nvPr>
        </p:nvSpPr>
        <p:spPr/>
        <p:txBody>
          <a:bodyPr>
            <a:normAutofit/>
          </a:bodyPr>
          <a:lstStyle/>
          <a:p>
            <a:pPr>
              <a:buFont typeface="+mj-lt"/>
              <a:buAutoNum type="arabicPeriod"/>
            </a:pPr>
            <a:r>
              <a:rPr lang="en-US" sz="2400" dirty="0" smtClean="0"/>
              <a:t>Format your micro SD card</a:t>
            </a:r>
          </a:p>
          <a:p>
            <a:pPr>
              <a:buFont typeface="+mj-lt"/>
              <a:buAutoNum type="arabicPeriod"/>
            </a:pPr>
            <a:r>
              <a:rPr lang="en-US" sz="2400" dirty="0" smtClean="0"/>
              <a:t>Download NOOBS to it</a:t>
            </a:r>
          </a:p>
          <a:p>
            <a:pPr>
              <a:buFont typeface="+mj-lt"/>
              <a:buAutoNum type="arabicPeriod"/>
            </a:pPr>
            <a:r>
              <a:rPr lang="en-US" sz="2400" dirty="0" smtClean="0"/>
              <a:t>Plug in a mouse</a:t>
            </a:r>
            <a:r>
              <a:rPr lang="en-US" sz="2400" dirty="0"/>
              <a:t>,</a:t>
            </a:r>
            <a:r>
              <a:rPr lang="en-US" sz="2400" dirty="0" smtClean="0"/>
              <a:t> screen, and keyboard</a:t>
            </a:r>
          </a:p>
          <a:p>
            <a:pPr>
              <a:buFont typeface="+mj-lt"/>
              <a:buAutoNum type="arabicPeriod"/>
            </a:pPr>
            <a:r>
              <a:rPr lang="en-US" sz="2400" dirty="0" smtClean="0"/>
              <a:t>Power it on</a:t>
            </a:r>
          </a:p>
          <a:p>
            <a:pPr>
              <a:buFont typeface="+mj-lt"/>
              <a:buAutoNum type="arabicPeriod"/>
            </a:pPr>
            <a:r>
              <a:rPr lang="en-US" sz="2400" dirty="0" smtClean="0"/>
              <a:t>Select </a:t>
            </a:r>
            <a:r>
              <a:rPr lang="en-US" sz="2400" dirty="0" err="1" smtClean="0"/>
              <a:t>Raspbian</a:t>
            </a:r>
            <a:r>
              <a:rPr lang="en-US" sz="2400" dirty="0" smtClean="0"/>
              <a:t> to install</a:t>
            </a:r>
          </a:p>
          <a:p>
            <a:pPr>
              <a:buFont typeface="+mj-lt"/>
              <a:buAutoNum type="arabicPeriod"/>
            </a:pPr>
            <a:r>
              <a:rPr lang="en-US" sz="2400" dirty="0" smtClean="0"/>
              <a:t>Log in with username pi and pw raspberry</a:t>
            </a:r>
          </a:p>
          <a:p>
            <a:pPr marL="0" indent="0"/>
            <a:endParaRPr lang="en-US" sz="2400" dirty="0"/>
          </a:p>
        </p:txBody>
      </p:sp>
    </p:spTree>
    <p:extLst>
      <p:ext uri="{BB962C8B-B14F-4D97-AF65-F5344CB8AC3E}">
        <p14:creationId xmlns:p14="http://schemas.microsoft.com/office/powerpoint/2010/main" val="41642750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smtClean="0"/>
              <a:t>Use it as a computer with a monitor, laptop, and mouse</a:t>
            </a:r>
            <a:endParaRPr lang="en-US" sz="2400" dirty="0" smtClean="0">
              <a:hlinkClick r:id="rId3"/>
            </a:endParaRPr>
          </a:p>
          <a:p>
            <a:pPr>
              <a:buFont typeface="Arial"/>
              <a:buChar char="•"/>
            </a:pPr>
            <a:r>
              <a:rPr lang="en-US" sz="2400" dirty="0" smtClean="0">
                <a:hlinkClick r:id="rId3"/>
              </a:rPr>
              <a:t>Access via ssh</a:t>
            </a:r>
            <a:endParaRPr lang="en-US" sz="2400" dirty="0" smtClean="0"/>
          </a:p>
          <a:p>
            <a:pPr>
              <a:buFont typeface="Arial"/>
              <a:buChar char="•"/>
            </a:pPr>
            <a:r>
              <a:rPr lang="en-US" sz="2400" dirty="0" smtClean="0"/>
              <a:t>Set up a </a:t>
            </a:r>
            <a:r>
              <a:rPr lang="en-US" sz="2400" dirty="0" smtClean="0">
                <a:hlinkClick r:id="rId4"/>
              </a:rPr>
              <a:t>virtual network</a:t>
            </a:r>
            <a:r>
              <a:rPr lang="en-US" sz="2400" dirty="0" smtClean="0"/>
              <a:t> (VNC)</a:t>
            </a:r>
          </a:p>
          <a:p>
            <a:pPr>
              <a:buFont typeface="Arial"/>
              <a:buChar char="•"/>
            </a:pPr>
            <a:r>
              <a:rPr lang="en-US" sz="2400" dirty="0" smtClean="0"/>
              <a:t>Enjoy debugging when instructions don’t work</a:t>
            </a:r>
            <a:endParaRPr lang="en-US" sz="2400" dirty="0"/>
          </a:p>
        </p:txBody>
      </p:sp>
    </p:spTree>
    <p:extLst>
      <p:ext uri="{BB962C8B-B14F-4D97-AF65-F5344CB8AC3E}">
        <p14:creationId xmlns:p14="http://schemas.microsoft.com/office/powerpoint/2010/main" val="15774662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Custom 4">
      <a:dk1>
        <a:sysClr val="windowText" lastClr="000000"/>
      </a:dk1>
      <a:lt1>
        <a:sysClr val="window" lastClr="FFFFFF"/>
      </a:lt1>
      <a:dk2>
        <a:srgbClr val="2B142D"/>
      </a:dk2>
      <a:lt2>
        <a:srgbClr val="7FB625"/>
      </a:lt2>
      <a:accent1>
        <a:srgbClr val="AD002D"/>
      </a:accent1>
      <a:accent2>
        <a:srgbClr val="A3002B"/>
      </a:accent2>
      <a:accent3>
        <a:srgbClr val="7FB625"/>
      </a:accent3>
      <a:accent4>
        <a:srgbClr val="999966"/>
      </a:accent4>
      <a:accent5>
        <a:srgbClr val="F7901E"/>
      </a:accent5>
      <a:accent6>
        <a:srgbClr val="A3A101"/>
      </a:accent6>
      <a:hlink>
        <a:srgbClr val="9A0022"/>
      </a:hlink>
      <a:folHlink>
        <a:srgbClr val="900021"/>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2081</TotalTime>
  <Words>1961</Words>
  <Application>Microsoft Macintosh PowerPoint</Application>
  <PresentationFormat>On-screen Show (4:3)</PresentationFormat>
  <Paragraphs>202</Paragraphs>
  <Slides>23</Slides>
  <Notes>20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Angles</vt:lpstr>
      <vt:lpstr>Creative Potential &amp; A Raspberry Pi</vt:lpstr>
      <vt:lpstr>PowerPoint Presentation</vt:lpstr>
      <vt:lpstr>Outline</vt:lpstr>
      <vt:lpstr>What is a Raspberry Pi?</vt:lpstr>
      <vt:lpstr>Operating Systems</vt:lpstr>
      <vt:lpstr>Languages</vt:lpstr>
      <vt:lpstr>Accessories</vt:lpstr>
      <vt:lpstr>Initial Setup With 2nd Monitor </vt:lpstr>
      <vt:lpstr>What can you Do with one?</vt:lpstr>
      <vt:lpstr>What can you do with it?</vt:lpstr>
      <vt:lpstr>What can you do with it?</vt:lpstr>
      <vt:lpstr>What can you do with it?</vt:lpstr>
      <vt:lpstr>What can you do with one?</vt:lpstr>
      <vt:lpstr>What can you do with one?</vt:lpstr>
      <vt:lpstr>What can you do with one?</vt:lpstr>
      <vt:lpstr>What can you do with one?</vt:lpstr>
      <vt:lpstr>What can you do with one?</vt:lpstr>
      <vt:lpstr>What can you do with one?</vt:lpstr>
      <vt:lpstr>Beginner Projects</vt:lpstr>
      <vt:lpstr>Things to keep in Mind</vt:lpstr>
      <vt:lpstr>What now??? Adam says…</vt:lpstr>
      <vt:lpstr>Resources</vt:lpstr>
      <vt:lpstr>Contact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Potential &amp; Raspberry Pi</dc:title>
  <dc:creator>Jen Weber</dc:creator>
  <cp:lastModifiedBy>Jen Weber</cp:lastModifiedBy>
  <cp:revision>59</cp:revision>
  <dcterms:created xsi:type="dcterms:W3CDTF">2016-03-29T16:36:07Z</dcterms:created>
  <dcterms:modified xsi:type="dcterms:W3CDTF">2016-03-31T03:17:36Z</dcterms:modified>
</cp:coreProperties>
</file>